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7" r:id="rId3"/>
    <p:sldId id="286" r:id="rId4"/>
    <p:sldId id="285" r:id="rId5"/>
    <p:sldId id="261" r:id="rId6"/>
    <p:sldId id="284" r:id="rId7"/>
    <p:sldId id="257" r:id="rId8"/>
    <p:sldId id="260" r:id="rId9"/>
    <p:sldId id="262" r:id="rId10"/>
    <p:sldId id="263" r:id="rId11"/>
    <p:sldId id="264" r:id="rId12"/>
    <p:sldId id="267" r:id="rId13"/>
    <p:sldId id="266" r:id="rId14"/>
    <p:sldId id="273" r:id="rId15"/>
    <p:sldId id="274" r:id="rId16"/>
    <p:sldId id="268" r:id="rId17"/>
    <p:sldId id="269" r:id="rId18"/>
    <p:sldId id="275" r:id="rId19"/>
    <p:sldId id="282" r:id="rId20"/>
    <p:sldId id="272" r:id="rId21"/>
    <p:sldId id="283" r:id="rId22"/>
    <p:sldId id="276" r:id="rId23"/>
    <p:sldId id="277" r:id="rId24"/>
    <p:sldId id="280" r:id="rId25"/>
    <p:sldId id="281" r:id="rId26"/>
    <p:sldId id="27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6"/>
    <a:srgbClr val="646569"/>
    <a:srgbClr val="101B42"/>
    <a:srgbClr val="E4E4E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77419" autoAdjust="0"/>
  </p:normalViewPr>
  <p:slideViewPr>
    <p:cSldViewPr snapToGrid="0" snapToObjects="1">
      <p:cViewPr varScale="1">
        <p:scale>
          <a:sx n="56" d="100"/>
          <a:sy n="56" d="100"/>
        </p:scale>
        <p:origin x="-176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1C816-F75B-B042-A0E5-BCFE2E76F18F}" type="datetimeFigureOut">
              <a:rPr lang="en-US" smtClean="0"/>
              <a:pPr/>
              <a:t>12/13/2017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C5D4F-8EE4-5A41-864B-70CB3C5D0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95857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D147C-F8FB-4503-8348-3E32DB4ACC9F}" type="datetimeFigureOut">
              <a:rPr lang="en-US" smtClean="0"/>
              <a:pPr/>
              <a:t>12/13/2017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81C2E-EA44-4179-875A-49701AF942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World’s population is predicted to reach 10 billion people by 2050</a:t>
            </a:r>
          </a:p>
          <a:p>
            <a:r>
              <a:rPr lang="en-GB" dirty="0" smtClean="0"/>
              <a:t>With shortage of resources, climate change and increased demand of nutrition we can’t feed the world with the current agricultural systems</a:t>
            </a:r>
          </a:p>
          <a:p>
            <a:r>
              <a:rPr lang="en-GB" dirty="0" smtClean="0"/>
              <a:t>New methods of increasing the production of agricultural products, crops and animals with minimal impact on environment is essential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559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transgenic animal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one whose genome has been changed to carry genes from other species.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1880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2F54C-44E7-4F2F-A646-BD1F94D4F400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7 </a:t>
            </a:r>
            <a:r>
              <a:rPr lang="en-GB" dirty="0" err="1" smtClean="0"/>
              <a:t>wildtype</a:t>
            </a:r>
            <a:r>
              <a:rPr lang="en-GB" baseline="0" dirty="0" smtClean="0"/>
              <a:t> and 3 null piglets</a:t>
            </a:r>
          </a:p>
          <a:p>
            <a:r>
              <a:rPr lang="en-GB" baseline="0" dirty="0" smtClean="0"/>
              <a:t>% of piglets with Respiratory signs at various days after the challenge</a:t>
            </a:r>
          </a:p>
          <a:p>
            <a:r>
              <a:rPr lang="en-GB" baseline="0" dirty="0" smtClean="0"/>
              <a:t>Cd163-/- displayed no signs of </a:t>
            </a:r>
            <a:r>
              <a:rPr lang="en-GB" baseline="0" dirty="0" err="1" smtClean="0"/>
              <a:t>resoiratory</a:t>
            </a:r>
            <a:r>
              <a:rPr lang="en-GB" baseline="0" dirty="0" smtClean="0"/>
              <a:t> or fever</a:t>
            </a:r>
          </a:p>
          <a:p>
            <a:endParaRPr lang="en-GB" dirty="0" smtClean="0"/>
          </a:p>
          <a:p>
            <a:r>
              <a:rPr lang="en-GB" dirty="0" err="1" smtClean="0"/>
              <a:t>Viremia</a:t>
            </a:r>
            <a:r>
              <a:rPr lang="en-GB" dirty="0" smtClean="0"/>
              <a:t> (viral RNA)</a:t>
            </a:r>
            <a:r>
              <a:rPr lang="en-GB" baseline="0" dirty="0" smtClean="0"/>
              <a:t> </a:t>
            </a:r>
            <a:r>
              <a:rPr lang="en-GB" dirty="0" smtClean="0"/>
              <a:t>appeared at day 4 reached</a:t>
            </a:r>
            <a:r>
              <a:rPr lang="en-GB" baseline="0" dirty="0" smtClean="0"/>
              <a:t> to peak at day 11 then declined</a:t>
            </a:r>
          </a:p>
          <a:p>
            <a:r>
              <a:rPr lang="en-GB" baseline="0" dirty="0" smtClean="0"/>
              <a:t>Viral RNA was not detected in null type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antibody response was measured weakly to day 28, plateau on day 14 in positive type</a:t>
            </a:r>
          </a:p>
          <a:p>
            <a:r>
              <a:rPr lang="en-GB" baseline="0" dirty="0" smtClean="0"/>
              <a:t>No response in the null type at any point of study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336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54997-C082-47D5-91B1-3DA03EA90205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5643-D174-4847-B7D5-A02B1CFAAD8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5F712-27AB-044E-8558-4B3388AF00D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7" cy="685799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330325"/>
            <a:ext cx="7772400" cy="1470025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0861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7270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1795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01B4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784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01B4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067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01B4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6191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1363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CDE9E195-AB98-4587-8E06-479398BDC241}" type="datetime1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06345" y="6451886"/>
            <a:ext cx="2239370" cy="365125"/>
          </a:xfrm>
        </p:spPr>
        <p:txBody>
          <a:bodyPr/>
          <a:lstStyle/>
          <a:p>
            <a:r>
              <a:rPr lang="fr-FR" dirty="0" smtClean="0"/>
              <a:t>CRISPR Technologies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FB1F52E-3B94-F64B-8C95-3444587554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B6539-497F-3947-8883-4A2D6C128BC5}" type="datetimeFigureOut">
              <a:rPr lang="en-US" smtClean="0"/>
              <a:pPr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68567-1987-2541-8516-8BC5307A8B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1990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cdcb.com/eval/summary/trend.cfm?R_Menu=HO.nm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 Editing and its Role in Dairy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3339"/>
            <a:ext cx="6400800" cy="1752600"/>
          </a:xfrm>
        </p:spPr>
        <p:txBody>
          <a:bodyPr/>
          <a:lstStyle/>
          <a:p>
            <a:r>
              <a:rPr lang="en-US" dirty="0" smtClean="0"/>
              <a:t>Yalda Zare, PhD</a:t>
            </a:r>
          </a:p>
          <a:p>
            <a:r>
              <a:rPr lang="en-US" dirty="0" smtClean="0"/>
              <a:t>ABS Global</a:t>
            </a:r>
          </a:p>
          <a:p>
            <a:r>
              <a:rPr lang="en-US" dirty="0" smtClean="0"/>
              <a:t>12/13/2017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612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Transgenesis</a:t>
            </a:r>
            <a:r>
              <a:rPr lang="en-US" dirty="0" smtClean="0"/>
              <a:t> vs. genome editing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66277"/>
            <a:ext cx="5410200" cy="2514600"/>
          </a:xfrm>
        </p:spPr>
        <p:txBody>
          <a:bodyPr>
            <a:normAutofit/>
          </a:bodyPr>
          <a:lstStyle/>
          <a:p>
            <a:r>
              <a:rPr lang="en-US" sz="2400" dirty="0"/>
              <a:t> </a:t>
            </a:r>
            <a:r>
              <a:rPr lang="en-US" sz="2400" dirty="0" err="1" smtClean="0"/>
              <a:t>Transgenesis</a:t>
            </a:r>
            <a:r>
              <a:rPr lang="en-US" sz="2400" dirty="0" smtClean="0"/>
              <a:t>: Introducing </a:t>
            </a:r>
            <a:r>
              <a:rPr lang="en-US" sz="2400" dirty="0"/>
              <a:t>an exogenous </a:t>
            </a:r>
            <a:r>
              <a:rPr lang="en-US" sz="2400" dirty="0" smtClean="0"/>
              <a:t>gene -called </a:t>
            </a:r>
            <a:r>
              <a:rPr lang="en-US" sz="2400" dirty="0"/>
              <a:t>a </a:t>
            </a:r>
            <a:r>
              <a:rPr lang="en-US" sz="2400" dirty="0" err="1" smtClean="0"/>
              <a:t>transgene</a:t>
            </a:r>
            <a:r>
              <a:rPr lang="en-US" sz="2400" dirty="0" smtClean="0"/>
              <a:t> - into </a:t>
            </a:r>
            <a:r>
              <a:rPr lang="en-US" sz="2400" dirty="0"/>
              <a:t>a living organism so that the organism will exhibit a new property and transmit that property to its offspring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0636" y="971623"/>
            <a:ext cx="2590800" cy="4818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3380877"/>
            <a:ext cx="502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Genome editing:  </a:t>
            </a:r>
            <a:r>
              <a:rPr lang="en-US" sz="2400" dirty="0" smtClean="0"/>
              <a:t>DNA </a:t>
            </a:r>
            <a:r>
              <a:rPr lang="en-US" sz="2400" dirty="0"/>
              <a:t>is </a:t>
            </a:r>
            <a:r>
              <a:rPr lang="en-US" sz="2400" u="sng" dirty="0"/>
              <a:t>inserted</a:t>
            </a:r>
            <a:r>
              <a:rPr lang="en-US" sz="2400" dirty="0"/>
              <a:t>, </a:t>
            </a:r>
            <a:r>
              <a:rPr lang="en-US" sz="2400" u="sng" dirty="0"/>
              <a:t>deleted</a:t>
            </a:r>
            <a:r>
              <a:rPr lang="en-US" sz="2400" dirty="0"/>
              <a:t> or </a:t>
            </a:r>
            <a:r>
              <a:rPr lang="en-US" sz="2400" u="sng" dirty="0"/>
              <a:t>replaced</a:t>
            </a:r>
            <a:r>
              <a:rPr lang="en-US" sz="2400" dirty="0"/>
              <a:t> in the </a:t>
            </a:r>
            <a:r>
              <a:rPr lang="en-US" sz="2400" b="1" dirty="0"/>
              <a:t>genome</a:t>
            </a:r>
            <a:r>
              <a:rPr lang="en-US" sz="2400" dirty="0"/>
              <a:t> of an organism using engineered nucleases, or "molecular scissors."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96" y="101604"/>
            <a:ext cx="7467600" cy="5105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Genome editing nucleases:</a:t>
            </a:r>
          </a:p>
          <a:p>
            <a:pPr lvl="1"/>
            <a:r>
              <a:rPr lang="en-US" sz="2000" b="1" dirty="0" smtClean="0"/>
              <a:t>ZFN</a:t>
            </a:r>
            <a:r>
              <a:rPr lang="en-US" sz="2000" dirty="0" smtClean="0"/>
              <a:t> (Zinc finger nucleases)</a:t>
            </a:r>
          </a:p>
          <a:p>
            <a:pPr lvl="1"/>
            <a:r>
              <a:rPr lang="en-US" sz="2000" b="1" dirty="0" smtClean="0"/>
              <a:t>TALEN</a:t>
            </a:r>
            <a:r>
              <a:rPr lang="en-US" sz="2000" dirty="0" smtClean="0"/>
              <a:t> (transcription activator-like </a:t>
            </a:r>
            <a:r>
              <a:rPr lang="en-US" sz="2000" dirty="0" err="1" smtClean="0"/>
              <a:t>effector</a:t>
            </a:r>
            <a:r>
              <a:rPr lang="en-US" sz="2000" dirty="0" smtClean="0"/>
              <a:t> nucleases)</a:t>
            </a:r>
          </a:p>
          <a:p>
            <a:pPr lvl="1"/>
            <a:r>
              <a:rPr lang="en-US" sz="2000" b="1" dirty="0" smtClean="0"/>
              <a:t>CRISPR</a:t>
            </a:r>
            <a:r>
              <a:rPr lang="en-US" sz="2000" dirty="0" smtClean="0"/>
              <a:t> (clustered regularly interspaced short palindromic repeats)</a:t>
            </a:r>
            <a:endParaRPr lang="en-US" sz="2000" dirty="0"/>
          </a:p>
          <a:p>
            <a:r>
              <a:rPr lang="en-US" sz="2000" dirty="0"/>
              <a:t>The difference in these techniques is the way they recognize a target location and efficiency</a:t>
            </a:r>
          </a:p>
          <a:p>
            <a:pPr lvl="1"/>
            <a:r>
              <a:rPr lang="en-US" sz="2000" dirty="0"/>
              <a:t>ZFN and TALEN use DNA-protein binding sites, (complex and costly)</a:t>
            </a:r>
          </a:p>
          <a:p>
            <a:pPr lvl="1"/>
            <a:r>
              <a:rPr lang="en-US" sz="2000" dirty="0"/>
              <a:t>CRISPR uses </a:t>
            </a:r>
            <a:r>
              <a:rPr lang="en-US" sz="2000" dirty="0" smtClean="0"/>
              <a:t>RNA </a:t>
            </a:r>
            <a:r>
              <a:rPr lang="en-US" sz="2000" dirty="0"/>
              <a:t>(simpler, more popular </a:t>
            </a:r>
            <a:endParaRPr lang="en-US" sz="2000" dirty="0" smtClean="0"/>
          </a:p>
          <a:p>
            <a:pPr lvl="1">
              <a:buNone/>
            </a:pPr>
            <a:r>
              <a:rPr lang="en-US" sz="2000" dirty="0" smtClean="0"/>
              <a:t>and more efficient)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36046" y="3699435"/>
            <a:ext cx="2955365" cy="295536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539876" y="4390724"/>
            <a:ext cx="4116791" cy="2264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" y="332656"/>
            <a:ext cx="8337180" cy="792088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Franklin Gothic Medium" pitchFamily="34" charset="0"/>
              </a:rPr>
              <a:t>Gene editing to improve health: CRISPR Cas9</a:t>
            </a:r>
            <a:endParaRPr lang="en-US" dirty="0">
              <a:solidFill>
                <a:schemeClr val="tx1"/>
              </a:solidFill>
              <a:latin typeface="Franklin Gothic Medium" pitchFamily="34" charset="0"/>
            </a:endParaRPr>
          </a:p>
        </p:txBody>
      </p:sp>
      <p:pic>
        <p:nvPicPr>
          <p:cNvPr id="165890" name="Picture 2" descr="http://cbi.hzau.edu.cn/images/crispr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1340768"/>
            <a:ext cx="6678234" cy="4189109"/>
          </a:xfrm>
          <a:prstGeom prst="rect">
            <a:avLst/>
          </a:prstGeom>
          <a:noFill/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506678" y="1260208"/>
            <a:ext cx="2637322" cy="4809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Step 1</a:t>
            </a:r>
            <a:r>
              <a:rPr lang="en-US" sz="1400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: Create a genetic sequence, called, guide RNA, that matches the piece of DNA to be edited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Step 2</a:t>
            </a:r>
            <a:r>
              <a:rPr lang="en-US" sz="1400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: Add guide RNA to a cell along with Cas9 enzyme, which will act like a pair of scissors that cuts DNA 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Step 3</a:t>
            </a:r>
            <a:r>
              <a:rPr lang="en-US" sz="1400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: The guide RNA binds to the target DNA sequence and Cas9 makes a cut in the target DNA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Step 4</a:t>
            </a:r>
            <a:r>
              <a:rPr lang="en-US" sz="1400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: Desired DNA edits are made and cell enzymes repair the cuts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CRISPR-Cas9  enables deletions and/or addition to the target DNA; Genus-PIC focuses on </a:t>
            </a:r>
            <a:r>
              <a:rPr lang="en-US" sz="1400" b="1" i="1" u="sng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deletions only</a:t>
            </a:r>
            <a:r>
              <a:rPr lang="en-US" sz="1400" b="1" i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so no foreign DNA is introduced to the target DNA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4001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+mn-lt"/>
              </a:rPr>
              <a:t>Gene Editing  in Agriculture</a:t>
            </a:r>
            <a:endParaRPr lang="en-US" sz="3000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01598" y="1143000"/>
            <a:ext cx="4038600" cy="4525963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2400" b="1" dirty="0" smtClean="0">
                <a:latin typeface="+mn-lt"/>
              </a:rPr>
              <a:t>Opportunity</a:t>
            </a:r>
          </a:p>
          <a:p>
            <a:r>
              <a:rPr lang="en-US" sz="2400" dirty="0" smtClean="0">
                <a:latin typeface="+mn-lt"/>
              </a:rPr>
              <a:t>New technologies allow rapid hypothesis testing</a:t>
            </a:r>
          </a:p>
          <a:p>
            <a:r>
              <a:rPr lang="en-US" sz="2400" dirty="0" smtClean="0">
                <a:latin typeface="+mn-lt"/>
              </a:rPr>
              <a:t>Promising proof of concept results in livestock</a:t>
            </a:r>
          </a:p>
          <a:p>
            <a:r>
              <a:rPr lang="en-US" sz="2400" dirty="0" smtClean="0">
                <a:latin typeface="+mn-lt"/>
              </a:rPr>
              <a:t>Genuine market needs</a:t>
            </a:r>
          </a:p>
          <a:p>
            <a:r>
              <a:rPr lang="en-US" sz="2400" dirty="0" smtClean="0">
                <a:latin typeface="+mn-lt"/>
              </a:rPr>
              <a:t>Editing as opposed to </a:t>
            </a:r>
            <a:r>
              <a:rPr lang="en-US" sz="2400" dirty="0" err="1" smtClean="0">
                <a:latin typeface="+mn-lt"/>
              </a:rPr>
              <a:t>transgenesis</a:t>
            </a:r>
            <a:endParaRPr lang="en-US" sz="2400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36535" y="1143000"/>
            <a:ext cx="4588934" cy="4525963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2400" b="1" dirty="0" smtClean="0"/>
              <a:t>Challenge</a:t>
            </a:r>
          </a:p>
          <a:p>
            <a:r>
              <a:rPr lang="en-US" sz="2400" dirty="0" smtClean="0"/>
              <a:t>Livestock genetics continuously improves</a:t>
            </a:r>
          </a:p>
          <a:p>
            <a:r>
              <a:rPr lang="en-US" sz="2400" dirty="0" smtClean="0"/>
              <a:t>Biology of reproduction creates one set of constraints</a:t>
            </a:r>
          </a:p>
          <a:p>
            <a:r>
              <a:rPr lang="en-US" sz="2400" dirty="0" smtClean="0"/>
              <a:t>Novelty of technology means regulatory framework is evolving rapidly</a:t>
            </a:r>
          </a:p>
          <a:p>
            <a:r>
              <a:rPr lang="en-US" sz="2400" dirty="0" smtClean="0"/>
              <a:t>Public acceptance is not a given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4FB1F52E-3B94-F64B-8C95-3444587554C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Genus Approach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96044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Technology choices emphasizing</a:t>
            </a:r>
          </a:p>
          <a:p>
            <a:pPr lvl="1"/>
            <a:r>
              <a:rPr lang="en-US" dirty="0" smtClean="0"/>
              <a:t>Real farmer economic benefit</a:t>
            </a:r>
          </a:p>
          <a:p>
            <a:pPr lvl="1"/>
            <a:r>
              <a:rPr lang="en-US" dirty="0" smtClean="0"/>
              <a:t>Genuine animal well being benefits</a:t>
            </a:r>
          </a:p>
          <a:p>
            <a:pPr lvl="1"/>
            <a:r>
              <a:rPr lang="en-US" dirty="0" smtClean="0"/>
              <a:t>Science supported sustainability benefits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Developing technology transparently and responsibly</a:t>
            </a:r>
          </a:p>
          <a:p>
            <a:endParaRPr lang="en-US" dirty="0" smtClean="0"/>
          </a:p>
          <a:p>
            <a:r>
              <a:rPr lang="en-US" dirty="0" smtClean="0"/>
              <a:t>Meeting markets where they are in terms of technology acceptance</a:t>
            </a:r>
          </a:p>
          <a:p>
            <a:endParaRPr lang="en-US" dirty="0" smtClean="0"/>
          </a:p>
          <a:p>
            <a:r>
              <a:rPr lang="en-US" dirty="0" smtClean="0"/>
              <a:t>Proactively engaging regulators and stakeholders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4FB1F52E-3B94-F64B-8C95-3444587554C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50" y="228190"/>
            <a:ext cx="8622450" cy="792088"/>
          </a:xfrm>
        </p:spPr>
        <p:txBody>
          <a:bodyPr>
            <a:noAutofit/>
          </a:bodyPr>
          <a:lstStyle/>
          <a:p>
            <a:pPr algn="ctr"/>
            <a:r>
              <a:rPr lang="en-US" sz="4000" b="0" dirty="0" smtClean="0">
                <a:latin typeface="+mj-lt"/>
              </a:rPr>
              <a:t>Two Technology Examples: Porcine &amp; Bovine</a:t>
            </a:r>
            <a:endParaRPr lang="en-US" sz="4000" b="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596" y="1328286"/>
            <a:ext cx="40386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>
                <a:latin typeface="+mn-lt"/>
              </a:rPr>
              <a:t>Porcine:</a:t>
            </a:r>
          </a:p>
          <a:p>
            <a:pPr lvl="1"/>
            <a:r>
              <a:rPr lang="en-US" dirty="0" smtClean="0">
                <a:latin typeface="+mn-lt"/>
              </a:rPr>
              <a:t>PRRSv resistance mediated by CD163 loss of function edits</a:t>
            </a:r>
          </a:p>
          <a:p>
            <a:pPr lvl="1"/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Current Status: Phase 2- Early Development</a:t>
            </a:r>
          </a:p>
          <a:p>
            <a:pPr lvl="1"/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Farmer benefit clear</a:t>
            </a:r>
          </a:p>
          <a:p>
            <a:pPr lvl="1"/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Animal health benefit established</a:t>
            </a:r>
          </a:p>
          <a:p>
            <a:pPr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4876" y="1233036"/>
            <a:ext cx="40386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>
                <a:latin typeface="+mn-lt"/>
              </a:rPr>
              <a:t>Bovine:</a:t>
            </a:r>
          </a:p>
          <a:p>
            <a:pPr lvl="1"/>
            <a:r>
              <a:rPr lang="en-US" dirty="0" smtClean="0">
                <a:latin typeface="+mn-lt"/>
              </a:rPr>
              <a:t>Bovine Respiratory Disease (BRD) resilience mediated by CD18 domain deletion</a:t>
            </a:r>
          </a:p>
          <a:p>
            <a:pPr lvl="1"/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Current Status: Phase 1- Proof of concept</a:t>
            </a:r>
          </a:p>
          <a:p>
            <a:pPr lvl="1"/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Potential Farmer benefit</a:t>
            </a:r>
          </a:p>
          <a:p>
            <a:pPr lvl="1"/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Potential animal health benefit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4FB1F52E-3B94-F64B-8C95-3444587554C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Gene-edited Porcine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105400" cy="556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Porcine </a:t>
            </a:r>
            <a:r>
              <a:rPr lang="en-US" sz="2400" dirty="0" smtClean="0"/>
              <a:t>Reproductive </a:t>
            </a:r>
            <a:r>
              <a:rPr lang="en-US" sz="2400" dirty="0" smtClean="0"/>
              <a:t>and </a:t>
            </a:r>
            <a:r>
              <a:rPr lang="en-US" sz="2400" dirty="0" smtClean="0"/>
              <a:t>Respiratory </a:t>
            </a:r>
            <a:r>
              <a:rPr lang="en-US" sz="2400" dirty="0" smtClean="0"/>
              <a:t>S</a:t>
            </a:r>
            <a:r>
              <a:rPr lang="en-US" sz="2400" dirty="0" smtClean="0"/>
              <a:t>yndrome </a:t>
            </a:r>
            <a:r>
              <a:rPr lang="en-US" sz="2400" dirty="0" smtClean="0"/>
              <a:t>(PRRS) the most economically important disease of swine (&gt;$600 M per year in North America)</a:t>
            </a:r>
          </a:p>
          <a:p>
            <a:endParaRPr lang="en-US" sz="2400" dirty="0" smtClean="0"/>
          </a:p>
          <a:p>
            <a:r>
              <a:rPr lang="en-US" sz="2400" dirty="0" smtClean="0"/>
              <a:t>CD163 suggested as receptor for entry of PRRSV into cells.</a:t>
            </a:r>
          </a:p>
          <a:p>
            <a:endParaRPr lang="en-US" sz="2400" dirty="0" smtClean="0"/>
          </a:p>
          <a:p>
            <a:r>
              <a:rPr lang="en-US" sz="2400" dirty="0" smtClean="0"/>
              <a:t>Pigs lacking functional CD163 (edited using CRISPR-cas9) are resistant to PRRSV.</a:t>
            </a:r>
          </a:p>
          <a:p>
            <a:endParaRPr lang="en-US" sz="2400" dirty="0"/>
          </a:p>
        </p:txBody>
      </p:sp>
      <p:pic>
        <p:nvPicPr>
          <p:cNvPr id="100354" name="Picture 2" descr="http://www.msd-animal-health.ie/Binaries/3057-medium_tcm102-1651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8528" y="1360632"/>
            <a:ext cx="3810000" cy="25273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20334" y="6211669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Whitworth et al, 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nature biotechnology 2016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3693" y="4230469"/>
            <a:ext cx="1039813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9651" y="4648199"/>
            <a:ext cx="2451730" cy="137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1132" y="3733800"/>
            <a:ext cx="6477000" cy="274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5492750" cy="336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31438" y="1107931"/>
            <a:ext cx="3412562" cy="239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692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-24"/>
            <a:ext cx="843528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Franklin Gothic Medium" pitchFamily="34" charset="0"/>
              </a:rPr>
              <a:t>Bovine Example: “Shipping Fever”/  BRD</a:t>
            </a:r>
            <a:endParaRPr lang="en-US" sz="3600" dirty="0">
              <a:latin typeface="Franklin Gothic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47733"/>
            <a:ext cx="8370930" cy="396044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>
                <a:latin typeface="+mn-lt"/>
              </a:rPr>
              <a:t>Bovine Respiratory Disease Complex (BRD)</a:t>
            </a:r>
          </a:p>
          <a:p>
            <a:pPr lvl="1"/>
            <a:r>
              <a:rPr lang="en-US" sz="2000" dirty="0" err="1" smtClean="0">
                <a:latin typeface="+mn-lt"/>
              </a:rPr>
              <a:t>Multifactorial</a:t>
            </a:r>
            <a:r>
              <a:rPr lang="en-US" sz="2000" dirty="0" smtClean="0">
                <a:latin typeface="+mn-lt"/>
              </a:rPr>
              <a:t> respiratory disease</a:t>
            </a:r>
          </a:p>
          <a:p>
            <a:pPr lvl="1"/>
            <a:r>
              <a:rPr lang="en-US" sz="2000" dirty="0" smtClean="0">
                <a:latin typeface="+mn-lt"/>
              </a:rPr>
              <a:t>Predisposing factors include</a:t>
            </a:r>
          </a:p>
          <a:p>
            <a:pPr lvl="2"/>
            <a:r>
              <a:rPr lang="en-US" sz="2000" dirty="0" smtClean="0">
                <a:latin typeface="+mn-lt"/>
              </a:rPr>
              <a:t>Stress</a:t>
            </a:r>
          </a:p>
          <a:p>
            <a:pPr lvl="2"/>
            <a:r>
              <a:rPr lang="en-US" sz="2000" dirty="0" smtClean="0">
                <a:latin typeface="+mn-lt"/>
              </a:rPr>
              <a:t>Viral pathogens (</a:t>
            </a:r>
            <a:r>
              <a:rPr lang="en-US" sz="2000" dirty="0" err="1" smtClean="0">
                <a:latin typeface="+mn-lt"/>
              </a:rPr>
              <a:t>eg</a:t>
            </a:r>
            <a:r>
              <a:rPr lang="en-US" sz="2000" dirty="0" smtClean="0">
                <a:latin typeface="+mn-lt"/>
              </a:rPr>
              <a:t> BHV1, BVDV)</a:t>
            </a:r>
          </a:p>
          <a:p>
            <a:pPr lvl="1"/>
            <a:r>
              <a:rPr lang="en-US" sz="2000" i="1" dirty="0" err="1" smtClean="0">
                <a:latin typeface="+mn-lt"/>
              </a:rPr>
              <a:t>Mannheimia</a:t>
            </a:r>
            <a:r>
              <a:rPr lang="en-US" sz="2000" i="1" dirty="0" smtClean="0">
                <a:latin typeface="+mn-lt"/>
              </a:rPr>
              <a:t> </a:t>
            </a:r>
            <a:r>
              <a:rPr lang="en-US" sz="2000" i="1" dirty="0" err="1" smtClean="0">
                <a:latin typeface="+mn-lt"/>
              </a:rPr>
              <a:t>Haemolytica</a:t>
            </a:r>
            <a:endParaRPr lang="en-US" sz="2000" i="1" dirty="0" smtClean="0">
              <a:latin typeface="+mn-lt"/>
            </a:endParaRPr>
          </a:p>
          <a:p>
            <a:pPr lvl="2"/>
            <a:r>
              <a:rPr lang="en-US" sz="2000" dirty="0" smtClean="0">
                <a:latin typeface="+mn-lt"/>
              </a:rPr>
              <a:t>Most important pathogen in BRD</a:t>
            </a:r>
          </a:p>
          <a:p>
            <a:pPr lvl="2"/>
            <a:r>
              <a:rPr lang="en-US" sz="2000" dirty="0" smtClean="0">
                <a:latin typeface="+mn-lt"/>
              </a:rPr>
              <a:t>Causes severe pneumonia</a:t>
            </a:r>
          </a:p>
          <a:p>
            <a:pPr lvl="1"/>
            <a:r>
              <a:rPr lang="en-US" sz="2000" dirty="0" smtClean="0">
                <a:latin typeface="+mn-lt"/>
              </a:rPr>
              <a:t>Costs US cattle industry ~$1 billion per year</a:t>
            </a:r>
          </a:p>
          <a:p>
            <a:pPr lvl="2"/>
            <a:r>
              <a:rPr lang="en-US" sz="2000" dirty="0" smtClean="0">
                <a:latin typeface="+mn-lt"/>
              </a:rPr>
              <a:t>Mortality &amp; morbidity losses</a:t>
            </a:r>
          </a:p>
          <a:p>
            <a:pPr lvl="2"/>
            <a:r>
              <a:rPr lang="en-US" sz="2000" dirty="0" smtClean="0">
                <a:latin typeface="+mn-lt"/>
              </a:rPr>
              <a:t>Dairy and beef cattle affected</a:t>
            </a:r>
          </a:p>
          <a:p>
            <a:pPr lvl="2"/>
            <a:endParaRPr lang="en-US" sz="2000" dirty="0" smtClean="0">
              <a:latin typeface="+mn-lt"/>
            </a:endParaRPr>
          </a:p>
        </p:txBody>
      </p:sp>
      <p:pic>
        <p:nvPicPr>
          <p:cNvPr id="5" name="Picture 2" descr="C:\Users\jlightner\AppData\Local\Microsoft\Windows\Temporary Internet Files\Content.Outlook\ALB21HQH\Charley head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288628" y="1142976"/>
            <a:ext cx="2670888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4805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AE9B0-5818-4AB4-A14F-4009B7A062A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9299" y="1140791"/>
            <a:ext cx="7488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cs typeface="Arial" pitchFamily="34" charset="0"/>
              </a:rPr>
              <a:t>CD18 suspected target for leukotoxin </a:t>
            </a:r>
            <a:endParaRPr lang="en-US" sz="2800" dirty="0">
              <a:cs typeface="Arial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r="35270"/>
          <a:stretch>
            <a:fillRect/>
          </a:stretch>
        </p:blipFill>
        <p:spPr bwMode="auto">
          <a:xfrm>
            <a:off x="76200" y="1752599"/>
            <a:ext cx="3962400" cy="237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 l="1467" r="3157" b="885"/>
          <a:stretch>
            <a:fillRect/>
          </a:stretch>
        </p:blipFill>
        <p:spPr bwMode="auto">
          <a:xfrm>
            <a:off x="4267200" y="1905000"/>
            <a:ext cx="4343400" cy="2338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15"/>
          <p:cNvGrpSpPr>
            <a:grpSpLocks noChangeAspect="1"/>
          </p:cNvGrpSpPr>
          <p:nvPr/>
        </p:nvGrpSpPr>
        <p:grpSpPr>
          <a:xfrm>
            <a:off x="3048000" y="4267200"/>
            <a:ext cx="2667000" cy="2110782"/>
            <a:chOff x="3951518" y="4134583"/>
            <a:chExt cx="3102374" cy="2455356"/>
          </a:xfrm>
        </p:grpSpPr>
        <p:grpSp>
          <p:nvGrpSpPr>
            <p:cNvPr id="8" name="Group 7"/>
            <p:cNvGrpSpPr/>
            <p:nvPr/>
          </p:nvGrpSpPr>
          <p:grpSpPr>
            <a:xfrm>
              <a:off x="3951518" y="4134583"/>
              <a:ext cx="3102374" cy="2381932"/>
              <a:chOff x="3951517" y="3858951"/>
              <a:chExt cx="3102374" cy="2381932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065011" y="4123575"/>
                <a:ext cx="2988880" cy="2117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951517" y="3858951"/>
                <a:ext cx="28922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latin typeface="Arial" pitchFamily="34" charset="0"/>
                    <a:cs typeface="Arial" pitchFamily="34" charset="0"/>
                  </a:rPr>
                  <a:t>B</a:t>
                </a:r>
                <a:endParaRPr lang="en-US" sz="1000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>
            <a:xfrm rot="158006">
              <a:off x="4237009" y="5753539"/>
              <a:ext cx="2728289" cy="8364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68371" y="6431484"/>
            <a:ext cx="2009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Shanthalingham, PNAS, 2016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62105" y="5132491"/>
            <a:ext cx="1781504" cy="9459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rgbClr val="004855"/>
                </a:solidFill>
                <a:latin typeface="+mj-lt"/>
                <a:ea typeface="+mj-ea"/>
                <a:cs typeface="+mj-cs"/>
              </a:rPr>
              <a:t>In vivo 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rgbClr val="004855"/>
                </a:solidFill>
                <a:latin typeface="+mj-lt"/>
                <a:ea typeface="+mj-ea"/>
                <a:cs typeface="+mj-cs"/>
              </a:rPr>
              <a:t>leukotoxin resistance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4855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862" y="125128"/>
            <a:ext cx="8281737" cy="10156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Main virulence factor is the production of </a:t>
            </a:r>
            <a:r>
              <a:rPr lang="en-US" sz="2000" dirty="0" err="1" smtClean="0"/>
              <a:t>leukotoxin</a:t>
            </a:r>
            <a:r>
              <a:rPr lang="en-US" sz="2000" dirty="0" smtClean="0"/>
              <a:t>, which kills host white blood cells, which in turn causes acute inflammation and lung pathology.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F52E-3B94-F64B-8C95-3444587554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03200" y="880533"/>
            <a:ext cx="9144000" cy="473392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A bit about Genus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Improving animal genetics 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Combating livestock disease through gene editing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Commercial perspective of applying gene editing in livestock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CRISPR Technologies 2017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Franklin Gothic Medium" pitchFamily="34" charset="0"/>
              </a:rPr>
              <a:t>Examples </a:t>
            </a:r>
            <a:r>
              <a:rPr lang="en-US" sz="3000" dirty="0" smtClean="0">
                <a:latin typeface="Franklin Gothic Medium" pitchFamily="34" charset="0"/>
              </a:rPr>
              <a:t>of </a:t>
            </a:r>
            <a:r>
              <a:rPr lang="en-US" sz="3000" dirty="0">
                <a:latin typeface="Franklin Gothic Medium" pitchFamily="34" charset="0"/>
              </a:rPr>
              <a:t>gene edited agricultural applications in food animal species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2" y="1373265"/>
            <a:ext cx="6715729" cy="418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76728" y="5562602"/>
            <a:ext cx="7166064" cy="11772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/>
              <a:t>KO = knock out or inactivation of gene function.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Reproduced </a:t>
            </a:r>
            <a:r>
              <a:rPr lang="en-US" dirty="0">
                <a:solidFill>
                  <a:schemeClr val="bg1"/>
                </a:solidFill>
              </a:rPr>
              <a:t>and modified </a:t>
            </a:r>
            <a:r>
              <a:rPr lang="en-US" dirty="0" smtClean="0">
                <a:solidFill>
                  <a:schemeClr val="bg1"/>
                </a:solidFill>
              </a:rPr>
              <a:t>from </a:t>
            </a:r>
            <a:r>
              <a:rPr lang="en-US" dirty="0">
                <a:solidFill>
                  <a:schemeClr val="bg1"/>
                </a:solidFill>
              </a:rPr>
              <a:t>Van </a:t>
            </a:r>
            <a:r>
              <a:rPr lang="en-US" dirty="0" err="1">
                <a:solidFill>
                  <a:schemeClr val="bg1"/>
                </a:solidFill>
              </a:rPr>
              <a:t>Eenennaam</a:t>
            </a:r>
            <a:r>
              <a:rPr lang="en-US" dirty="0">
                <a:solidFill>
                  <a:schemeClr val="bg1"/>
                </a:solidFill>
              </a:rPr>
              <a:t> AL. 2017.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Genetic </a:t>
            </a:r>
            <a:r>
              <a:rPr lang="en-US" dirty="0">
                <a:solidFill>
                  <a:schemeClr val="bg1"/>
                </a:solidFill>
              </a:rPr>
              <a:t>modification of food animals. </a:t>
            </a:r>
            <a:r>
              <a:rPr lang="en-US" dirty="0" err="1">
                <a:solidFill>
                  <a:schemeClr val="bg1"/>
                </a:solidFill>
              </a:rPr>
              <a:t>Curr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Biotechnol</a:t>
            </a:r>
            <a:r>
              <a:rPr lang="en-US" dirty="0">
                <a:solidFill>
                  <a:schemeClr val="bg1"/>
                </a:solidFill>
              </a:rPr>
              <a:t> 44:27-34.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0" y="808522"/>
            <a:ext cx="9144000" cy="5681027"/>
          </a:xfrm>
        </p:spPr>
        <p:txBody>
          <a:bodyPr>
            <a:noAutofit/>
          </a:bodyPr>
          <a:lstStyle/>
          <a:p>
            <a:pPr lvl="1"/>
            <a:endParaRPr lang="en-US" sz="2400" dirty="0" smtClean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Select breeding lines for editing</a:t>
            </a:r>
          </a:p>
          <a:p>
            <a:pPr lvl="1"/>
            <a:endParaRPr lang="en-US" sz="2400" dirty="0" smtClean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Sequence analysis</a:t>
            </a:r>
          </a:p>
          <a:p>
            <a:pPr lvl="1"/>
            <a:endParaRPr lang="en-US" sz="2400" dirty="0" smtClean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Introduce simple, precise, reproducible sequence changes</a:t>
            </a:r>
          </a:p>
          <a:p>
            <a:pPr lvl="1"/>
            <a:endParaRPr lang="en-US" sz="2400" dirty="0" smtClean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Trait evaluation of edited animals-</a:t>
            </a:r>
            <a:r>
              <a:rPr lang="en-US" sz="2400" u="sng" dirty="0" smtClean="0">
                <a:solidFill>
                  <a:schemeClr val="tx1"/>
                </a:solidFill>
              </a:rPr>
              <a:t>maintain genetic merit </a:t>
            </a:r>
          </a:p>
          <a:p>
            <a:pPr lvl="2"/>
            <a:r>
              <a:rPr lang="en-US" sz="2000" dirty="0" smtClean="0"/>
              <a:t>Disease resistance</a:t>
            </a:r>
          </a:p>
          <a:p>
            <a:pPr lvl="2"/>
            <a:r>
              <a:rPr lang="en-US" sz="2000" dirty="0" smtClean="0"/>
              <a:t>Commercial performance</a:t>
            </a:r>
          </a:p>
          <a:p>
            <a:pPr lvl="3"/>
            <a:r>
              <a:rPr lang="en-US" sz="1600" dirty="0" smtClean="0"/>
              <a:t>Meat quality and composition</a:t>
            </a:r>
          </a:p>
          <a:p>
            <a:pPr lvl="3"/>
            <a:r>
              <a:rPr lang="en-US" sz="1600" dirty="0" smtClean="0"/>
              <a:t>Growth characteristics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44379"/>
            <a:ext cx="8382000" cy="79208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ea typeface="+mj-ea"/>
                <a:cs typeface="+mj-cs"/>
              </a:rPr>
              <a:t>E</a:t>
            </a:r>
            <a:r>
              <a:rPr lang="en-US" sz="3600" b="1" noProof="0" dirty="0" smtClean="0">
                <a:latin typeface="+mj-lt"/>
                <a:ea typeface="+mj-ea"/>
                <a:cs typeface="+mj-cs"/>
              </a:rPr>
              <a:t>diting </a:t>
            </a:r>
            <a:r>
              <a:rPr lang="en-US" sz="3600" b="1" dirty="0" smtClean="0">
                <a:latin typeface="+mj-lt"/>
                <a:ea typeface="+mj-ea"/>
                <a:cs typeface="+mj-cs"/>
              </a:rPr>
              <a:t>for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commercial production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AE9B0-5818-4AB4-A14F-4009B7A062AC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20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Franklin Gothic Medium" pitchFamily="34" charset="0"/>
              </a:rPr>
              <a:t>Challenges (within our business)</a:t>
            </a:r>
            <a:endParaRPr lang="en-US" sz="4000" dirty="0">
              <a:latin typeface="Franklin Gothic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32034"/>
            <a:ext cx="8229600" cy="384502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>
                <a:latin typeface="Calibri" pitchFamily="34" charset="0"/>
              </a:rPr>
              <a:t>Biology:</a:t>
            </a:r>
          </a:p>
          <a:p>
            <a:pPr>
              <a:buNone/>
            </a:pPr>
            <a:r>
              <a:rPr lang="en-US" sz="2400" dirty="0" smtClean="0">
                <a:latin typeface="Calibri" pitchFamily="34" charset="0"/>
              </a:rPr>
              <a:t>	- Gestation time and  generation interval put compelling animal challenge trials off by years</a:t>
            </a:r>
          </a:p>
          <a:p>
            <a:pPr>
              <a:buNone/>
            </a:pPr>
            <a:r>
              <a:rPr lang="en-US" sz="2400" dirty="0" smtClean="0">
                <a:latin typeface="Calibri" pitchFamily="34" charset="0"/>
              </a:rPr>
              <a:t>System:</a:t>
            </a:r>
          </a:p>
          <a:p>
            <a:pPr>
              <a:buNone/>
            </a:pPr>
            <a:r>
              <a:rPr lang="en-US" sz="2400" dirty="0" smtClean="0">
                <a:latin typeface="Calibri" pitchFamily="34" charset="0"/>
              </a:rPr>
              <a:t>	- Core customer expectations and needs</a:t>
            </a:r>
          </a:p>
          <a:p>
            <a:pPr>
              <a:buNone/>
            </a:pPr>
            <a:r>
              <a:rPr lang="en-US" sz="2400" dirty="0" smtClean="0">
                <a:latin typeface="Calibri" pitchFamily="34" charset="0"/>
              </a:rPr>
              <a:t>	- Multiple breed requirements</a:t>
            </a:r>
          </a:p>
          <a:p>
            <a:pPr>
              <a:buNone/>
            </a:pPr>
            <a:r>
              <a:rPr lang="en-US" sz="2400" dirty="0" smtClean="0">
                <a:latin typeface="Calibri" pitchFamily="34" charset="0"/>
              </a:rPr>
              <a:t>	- Extreme delta G expectations in temperate dairy breeds render founders &gt;2-3 years behind the leading edge of marginal economic prospects</a:t>
            </a:r>
          </a:p>
          <a:p>
            <a:pPr>
              <a:buNone/>
            </a:pPr>
            <a:r>
              <a:rPr lang="en-US" sz="2400" dirty="0" smtClean="0">
                <a:latin typeface="Calibri" pitchFamily="34" charset="0"/>
              </a:rPr>
              <a:t>	- Necessity of </a:t>
            </a:r>
            <a:r>
              <a:rPr lang="en-US" sz="2400" dirty="0" err="1" smtClean="0">
                <a:latin typeface="Calibri" pitchFamily="34" charset="0"/>
              </a:rPr>
              <a:t>homozygotes</a:t>
            </a:r>
            <a:r>
              <a:rPr lang="en-US" sz="2400" dirty="0" smtClean="0">
                <a:latin typeface="Calibri" pitchFamily="34" charset="0"/>
              </a:rPr>
              <a:t> to deliver value in heterogeneous genetic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4FB1F52E-3B94-F64B-8C95-3444587554C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>
          <a:xfrm>
            <a:off x="609601" y="173225"/>
            <a:ext cx="7729538" cy="9144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Franklin Gothic Medium" pitchFamily="34" charset="0"/>
              </a:rPr>
              <a:t>Dairy Animal Timeline - Example</a:t>
            </a: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1366839" y="2720977"/>
            <a:ext cx="505588" cy="238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8580" tIns="34290" rIns="68580" bIns="34290">
            <a:spAutoFit/>
          </a:bodyPr>
          <a:lstStyle/>
          <a:p>
            <a:pPr eaLnBrk="0" hangingPunct="0"/>
            <a:r>
              <a:rPr lang="en-US" sz="1100" dirty="0">
                <a:latin typeface="Tahoma" charset="0"/>
              </a:rPr>
              <a:t>-9mo.</a:t>
            </a:r>
          </a:p>
        </p:txBody>
      </p:sp>
      <p:sp>
        <p:nvSpPr>
          <p:cNvPr id="81927" name="Line 7"/>
          <p:cNvSpPr>
            <a:spLocks noChangeShapeType="1"/>
          </p:cNvSpPr>
          <p:nvPr/>
        </p:nvSpPr>
        <p:spPr bwMode="auto">
          <a:xfrm>
            <a:off x="1709738" y="2224087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68580" tIns="34290" rIns="68580" bIns="34290" anchor="ctr"/>
          <a:lstStyle/>
          <a:p>
            <a:endParaRPr lang="en-US"/>
          </a:p>
        </p:txBody>
      </p:sp>
      <p:sp>
        <p:nvSpPr>
          <p:cNvPr id="81928" name="Text Box 8"/>
          <p:cNvSpPr txBox="1">
            <a:spLocks noChangeArrowheads="1"/>
          </p:cNvSpPr>
          <p:nvPr/>
        </p:nvSpPr>
        <p:spPr bwMode="auto">
          <a:xfrm>
            <a:off x="450894" y="1858965"/>
            <a:ext cx="1616468" cy="238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8580" tIns="34290" rIns="68580" bIns="34290">
            <a:spAutoFit/>
          </a:bodyPr>
          <a:lstStyle/>
          <a:p>
            <a:pPr eaLnBrk="0" hangingPunct="0"/>
            <a:r>
              <a:rPr lang="en-US" sz="1100" dirty="0" smtClean="0">
                <a:latin typeface="Tahoma" charset="0"/>
              </a:rPr>
              <a:t>Gene Edit &amp; Conception</a:t>
            </a:r>
            <a:endParaRPr lang="en-US" sz="1100" dirty="0">
              <a:latin typeface="Tahoma" charset="0"/>
            </a:endParaRP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381001" y="1803400"/>
            <a:ext cx="2090738" cy="40005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881190" y="1143002"/>
            <a:ext cx="1328737" cy="517526"/>
            <a:chOff x="1272" y="873"/>
            <a:chExt cx="837" cy="340"/>
          </a:xfrm>
        </p:grpSpPr>
        <p:sp>
          <p:nvSpPr>
            <p:cNvPr id="81931" name="Text Box 11"/>
            <p:cNvSpPr txBox="1">
              <a:spLocks noChangeArrowheads="1"/>
            </p:cNvSpPr>
            <p:nvPr/>
          </p:nvSpPr>
          <p:spPr bwMode="auto">
            <a:xfrm>
              <a:off x="1284" y="873"/>
              <a:ext cx="781" cy="283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100" dirty="0" smtClean="0">
                  <a:latin typeface="Tahoma" charset="0"/>
                </a:rPr>
                <a:t> </a:t>
              </a:r>
              <a:r>
                <a:rPr lang="en-US" sz="1100" dirty="0">
                  <a:latin typeface="Tahoma" charset="0"/>
                </a:rPr>
                <a:t>C</a:t>
              </a:r>
              <a:r>
                <a:rPr lang="en-US" sz="1100" dirty="0" smtClean="0">
                  <a:latin typeface="Tahoma" charset="0"/>
                </a:rPr>
                <a:t>alf</a:t>
              </a:r>
              <a:endParaRPr lang="en-US" sz="1100" dirty="0">
                <a:latin typeface="Tahoma" charset="0"/>
              </a:endParaRPr>
            </a:p>
            <a:p>
              <a:pPr algn="ctr" eaLnBrk="0" hangingPunct="0"/>
              <a:r>
                <a:rPr lang="en-US" sz="1100" dirty="0">
                  <a:latin typeface="Tahoma" charset="0"/>
                </a:rPr>
                <a:t>born</a:t>
              </a:r>
            </a:p>
          </p:txBody>
        </p:sp>
        <p:sp>
          <p:nvSpPr>
            <p:cNvPr id="81932" name="Rectangle 12"/>
            <p:cNvSpPr>
              <a:spLocks noChangeArrowheads="1"/>
            </p:cNvSpPr>
            <p:nvPr/>
          </p:nvSpPr>
          <p:spPr bwMode="auto">
            <a:xfrm>
              <a:off x="1272" y="889"/>
              <a:ext cx="837" cy="32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2514600" y="1670051"/>
            <a:ext cx="0" cy="10972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68580" tIns="34290" rIns="68580" bIns="34290" anchor="ctr"/>
          <a:lstStyle/>
          <a:p>
            <a:endParaRPr lang="en-US"/>
          </a:p>
        </p:txBody>
      </p:sp>
      <p:sp>
        <p:nvSpPr>
          <p:cNvPr id="81934" name="Text Box 14"/>
          <p:cNvSpPr txBox="1">
            <a:spLocks noChangeArrowheads="1"/>
          </p:cNvSpPr>
          <p:nvPr/>
        </p:nvSpPr>
        <p:spPr bwMode="auto">
          <a:xfrm>
            <a:off x="2227264" y="2720977"/>
            <a:ext cx="499176" cy="238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8580" tIns="34290" rIns="68580" bIns="34290">
            <a:spAutoFit/>
          </a:bodyPr>
          <a:lstStyle/>
          <a:p>
            <a:pPr eaLnBrk="0" hangingPunct="0"/>
            <a:r>
              <a:rPr lang="en-US" sz="1100" dirty="0">
                <a:latin typeface="Tahoma" charset="0"/>
              </a:rPr>
              <a:t>0 mo.</a:t>
            </a:r>
          </a:p>
        </p:txBody>
      </p:sp>
      <p:sp>
        <p:nvSpPr>
          <p:cNvPr id="81935" name="Text Box 15"/>
          <p:cNvSpPr txBox="1">
            <a:spLocks noChangeArrowheads="1"/>
          </p:cNvSpPr>
          <p:nvPr/>
        </p:nvSpPr>
        <p:spPr bwMode="auto">
          <a:xfrm>
            <a:off x="2789802" y="1628801"/>
            <a:ext cx="1991404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80" tIns="34290" rIns="68580" bIns="34290">
            <a:spAutoFit/>
          </a:bodyPr>
          <a:lstStyle/>
          <a:p>
            <a:pPr algn="ctr" eaLnBrk="0" hangingPunct="0"/>
            <a:r>
              <a:rPr lang="en-US" sz="1100" dirty="0" smtClean="0">
                <a:latin typeface="Tahoma" charset="0"/>
              </a:rPr>
              <a:t>Puberty</a:t>
            </a:r>
          </a:p>
          <a:p>
            <a:pPr algn="ctr" eaLnBrk="0" hangingPunct="0"/>
            <a:r>
              <a:rPr lang="en-US" sz="1100" dirty="0" smtClean="0">
                <a:latin typeface="Tahoma" charset="0"/>
              </a:rPr>
              <a:t>&amp; </a:t>
            </a:r>
            <a:r>
              <a:rPr lang="en-US" sz="1100" dirty="0" err="1" smtClean="0">
                <a:latin typeface="Tahoma" charset="0"/>
              </a:rPr>
              <a:t>Matings</a:t>
            </a:r>
            <a:r>
              <a:rPr lang="en-US" sz="1100" dirty="0" smtClean="0">
                <a:latin typeface="Tahoma" charset="0"/>
              </a:rPr>
              <a:t> to Edited </a:t>
            </a:r>
          </a:p>
          <a:p>
            <a:pPr algn="ctr" eaLnBrk="0" hangingPunct="0"/>
            <a:r>
              <a:rPr lang="en-US" sz="1100" dirty="0" smtClean="0">
                <a:latin typeface="Tahoma" charset="0"/>
              </a:rPr>
              <a:t>Females</a:t>
            </a:r>
            <a:endParaRPr lang="en-US" sz="1100" dirty="0">
              <a:latin typeface="Tahoma" charset="0"/>
            </a:endParaRPr>
          </a:p>
          <a:p>
            <a:pPr algn="ctr" eaLnBrk="0" hangingPunct="0"/>
            <a:endParaRPr lang="en-US" sz="1100" dirty="0">
              <a:latin typeface="Tahoma" charset="0"/>
            </a:endParaRPr>
          </a:p>
        </p:txBody>
      </p:sp>
      <p:sp>
        <p:nvSpPr>
          <p:cNvPr id="81936" name="Rectangle 16"/>
          <p:cNvSpPr>
            <a:spLocks noChangeArrowheads="1"/>
          </p:cNvSpPr>
          <p:nvPr/>
        </p:nvSpPr>
        <p:spPr bwMode="auto">
          <a:xfrm>
            <a:off x="3209927" y="1628801"/>
            <a:ext cx="1200055" cy="82448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endParaRPr lang="en-US"/>
          </a:p>
        </p:txBody>
      </p:sp>
      <p:sp>
        <p:nvSpPr>
          <p:cNvPr id="81937" name="Line 17"/>
          <p:cNvSpPr>
            <a:spLocks noChangeShapeType="1"/>
          </p:cNvSpPr>
          <p:nvPr/>
        </p:nvSpPr>
        <p:spPr bwMode="auto">
          <a:xfrm>
            <a:off x="3843338" y="2414587"/>
            <a:ext cx="0" cy="342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68580" tIns="34290" rIns="68580" bIns="34290" anchor="ctr"/>
          <a:lstStyle/>
          <a:p>
            <a:endParaRPr lang="en-US"/>
          </a:p>
        </p:txBody>
      </p:sp>
      <p:sp>
        <p:nvSpPr>
          <p:cNvPr id="81938" name="Text Box 18"/>
          <p:cNvSpPr txBox="1">
            <a:spLocks noChangeArrowheads="1"/>
          </p:cNvSpPr>
          <p:nvPr/>
        </p:nvSpPr>
        <p:spPr bwMode="auto">
          <a:xfrm>
            <a:off x="3443289" y="2720977"/>
            <a:ext cx="781304" cy="238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8580" tIns="34290" rIns="68580" bIns="34290">
            <a:spAutoFit/>
          </a:bodyPr>
          <a:lstStyle/>
          <a:p>
            <a:pPr eaLnBrk="0" hangingPunct="0"/>
            <a:r>
              <a:rPr lang="en-US" sz="1100" dirty="0" smtClean="0">
                <a:latin typeface="Tahoma" charset="0"/>
              </a:rPr>
              <a:t>14-15 mo</a:t>
            </a:r>
            <a:r>
              <a:rPr lang="en-US" sz="1100" dirty="0">
                <a:latin typeface="Tahoma" charset="0"/>
              </a:rPr>
              <a:t>.</a:t>
            </a:r>
          </a:p>
        </p:txBody>
      </p:sp>
      <p:sp>
        <p:nvSpPr>
          <p:cNvPr id="81949" name="Text Box 29"/>
          <p:cNvSpPr txBox="1">
            <a:spLocks noChangeArrowheads="1"/>
          </p:cNvSpPr>
          <p:nvPr/>
        </p:nvSpPr>
        <p:spPr bwMode="auto">
          <a:xfrm>
            <a:off x="4557774" y="1628800"/>
            <a:ext cx="709168" cy="40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8580" tIns="34290" rIns="68580" bIns="34290">
            <a:spAutoFit/>
          </a:bodyPr>
          <a:lstStyle/>
          <a:p>
            <a:pPr algn="ctr" eaLnBrk="0" hangingPunct="0"/>
            <a:r>
              <a:rPr lang="en-US" sz="1100" dirty="0">
                <a:latin typeface="Tahoma" charset="0"/>
              </a:rPr>
              <a:t>Offspring</a:t>
            </a:r>
          </a:p>
          <a:p>
            <a:pPr algn="ctr" eaLnBrk="0" hangingPunct="0"/>
            <a:r>
              <a:rPr lang="en-US" sz="1100" dirty="0">
                <a:latin typeface="Tahoma" charset="0"/>
              </a:rPr>
              <a:t>born</a:t>
            </a:r>
          </a:p>
        </p:txBody>
      </p:sp>
      <p:sp>
        <p:nvSpPr>
          <p:cNvPr id="81950" name="Rectangle 30"/>
          <p:cNvSpPr>
            <a:spLocks noChangeArrowheads="1"/>
          </p:cNvSpPr>
          <p:nvPr/>
        </p:nvSpPr>
        <p:spPr bwMode="auto">
          <a:xfrm>
            <a:off x="4409982" y="1628800"/>
            <a:ext cx="1143000" cy="55245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endParaRPr lang="en-US"/>
          </a:p>
        </p:txBody>
      </p:sp>
      <p:sp>
        <p:nvSpPr>
          <p:cNvPr id="81952" name="Line 32"/>
          <p:cNvSpPr>
            <a:spLocks noChangeShapeType="1"/>
          </p:cNvSpPr>
          <p:nvPr/>
        </p:nvSpPr>
        <p:spPr bwMode="auto">
          <a:xfrm>
            <a:off x="4788024" y="2276872"/>
            <a:ext cx="0" cy="5524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68580" tIns="34290" rIns="68580" bIns="34290" anchor="ctr"/>
          <a:lstStyle/>
          <a:p>
            <a:endParaRPr lang="en-US"/>
          </a:p>
        </p:txBody>
      </p:sp>
      <p:sp>
        <p:nvSpPr>
          <p:cNvPr id="81953" name="Text Box 33"/>
          <p:cNvSpPr txBox="1">
            <a:spLocks noChangeArrowheads="1"/>
          </p:cNvSpPr>
          <p:nvPr/>
        </p:nvSpPr>
        <p:spPr bwMode="auto">
          <a:xfrm>
            <a:off x="5544108" y="1484785"/>
            <a:ext cx="1524000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80" tIns="34290" rIns="68580" bIns="34290">
            <a:spAutoFit/>
          </a:bodyPr>
          <a:lstStyle/>
          <a:p>
            <a:pPr algn="ctr" eaLnBrk="0" hangingPunct="0"/>
            <a:endParaRPr lang="en-US" sz="1100" dirty="0">
              <a:latin typeface="Tahoma" charset="0"/>
            </a:endParaRPr>
          </a:p>
          <a:p>
            <a:pPr algn="ctr" eaLnBrk="0" hangingPunct="0"/>
            <a:r>
              <a:rPr lang="en-US" sz="1100" dirty="0" smtClean="0">
                <a:latin typeface="Tahoma" charset="0"/>
              </a:rPr>
              <a:t>Males Homozygous,</a:t>
            </a:r>
          </a:p>
          <a:p>
            <a:pPr algn="ctr" eaLnBrk="0" hangingPunct="0"/>
            <a:r>
              <a:rPr lang="en-US" sz="1100" dirty="0" smtClean="0">
                <a:latin typeface="Tahoma" charset="0"/>
              </a:rPr>
              <a:t>Mating Age</a:t>
            </a:r>
            <a:endParaRPr lang="en-US" sz="1100" dirty="0">
              <a:latin typeface="Tahoma" charset="0"/>
            </a:endParaRPr>
          </a:p>
        </p:txBody>
      </p:sp>
      <p:sp>
        <p:nvSpPr>
          <p:cNvPr id="81957" name="Rectangle 37"/>
          <p:cNvSpPr>
            <a:spLocks noChangeArrowheads="1"/>
          </p:cNvSpPr>
          <p:nvPr/>
        </p:nvSpPr>
        <p:spPr bwMode="auto">
          <a:xfrm>
            <a:off x="5544108" y="1628800"/>
            <a:ext cx="1566174" cy="6541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endParaRPr lang="en-US"/>
          </a:p>
        </p:txBody>
      </p:sp>
      <p:sp>
        <p:nvSpPr>
          <p:cNvPr id="66" name="Flowchart: Decision 65"/>
          <p:cNvSpPr>
            <a:spLocks noChangeAspect="1"/>
          </p:cNvSpPr>
          <p:nvPr/>
        </p:nvSpPr>
        <p:spPr>
          <a:xfrm>
            <a:off x="2556329" y="2339977"/>
            <a:ext cx="583748" cy="381000"/>
          </a:xfrm>
          <a:prstGeom prst="flowChartDecision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8580" tIns="34290" rIns="68580" bIns="34290" rtlCol="0" anchor="ctr">
            <a:noAutofit/>
          </a:bodyPr>
          <a:lstStyle/>
          <a:p>
            <a:pPr algn="ctr"/>
            <a:r>
              <a:rPr lang="en-US" sz="600" dirty="0" smtClean="0"/>
              <a:t>Genomics</a:t>
            </a:r>
            <a:endParaRPr lang="en-US" sz="600" dirty="0"/>
          </a:p>
        </p:txBody>
      </p:sp>
      <p:sp>
        <p:nvSpPr>
          <p:cNvPr id="71" name="Rounded Rectangular Callout 70"/>
          <p:cNvSpPr/>
          <p:nvPr/>
        </p:nvSpPr>
        <p:spPr>
          <a:xfrm flipH="1">
            <a:off x="2057400" y="3111499"/>
            <a:ext cx="990600" cy="381000"/>
          </a:xfrm>
          <a:prstGeom prst="wedgeRoundRectCallout">
            <a:avLst>
              <a:gd name="adj1" fmla="val -20833"/>
              <a:gd name="adj2" fmla="val -982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Review Success of Edit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77" name="Picture 76" descr="Bonnie-Mohr-Bull.png"/>
          <p:cNvPicPr>
            <a:picLocks noChangeAspect="1"/>
          </p:cNvPicPr>
          <p:nvPr/>
        </p:nvPicPr>
        <p:blipFill>
          <a:blip r:embed="rId3" cstate="print"/>
          <a:srcRect l="8333" t="5531" r="4167" b="5974"/>
          <a:stretch>
            <a:fillRect/>
          </a:stretch>
        </p:blipFill>
        <p:spPr>
          <a:xfrm>
            <a:off x="251521" y="2276873"/>
            <a:ext cx="1070570" cy="1175713"/>
          </a:xfrm>
          <a:prstGeom prst="rect">
            <a:avLst/>
          </a:prstGeom>
        </p:spPr>
      </p:pic>
      <p:sp>
        <p:nvSpPr>
          <p:cNvPr id="83" name="Text Box 48"/>
          <p:cNvSpPr txBox="1">
            <a:spLocks noChangeArrowheads="1"/>
          </p:cNvSpPr>
          <p:nvPr/>
        </p:nvSpPr>
        <p:spPr bwMode="auto">
          <a:xfrm>
            <a:off x="4409982" y="2780929"/>
            <a:ext cx="576120" cy="23852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68580" tIns="34290" rIns="68580" bIns="34290">
            <a:spAutoFit/>
          </a:bodyPr>
          <a:lstStyle/>
          <a:p>
            <a:pPr eaLnBrk="0" hangingPunct="0"/>
            <a:r>
              <a:rPr lang="en-US" sz="1100" dirty="0">
                <a:solidFill>
                  <a:srgbClr val="990000"/>
                </a:solidFill>
                <a:latin typeface="Tahoma" charset="0"/>
              </a:rPr>
              <a:t>33 mo.</a:t>
            </a:r>
          </a:p>
        </p:txBody>
      </p:sp>
      <p:sp>
        <p:nvSpPr>
          <p:cNvPr id="84" name="Text Box 49"/>
          <p:cNvSpPr txBox="1">
            <a:spLocks noChangeArrowheads="1"/>
          </p:cNvSpPr>
          <p:nvPr/>
        </p:nvSpPr>
        <p:spPr bwMode="auto">
          <a:xfrm>
            <a:off x="5706126" y="2780929"/>
            <a:ext cx="576120" cy="23852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68580" tIns="34290" rIns="68580" bIns="34290">
            <a:spAutoFit/>
          </a:bodyPr>
          <a:lstStyle/>
          <a:p>
            <a:pPr eaLnBrk="0" hangingPunct="0"/>
            <a:r>
              <a:rPr lang="en-US" sz="1100" dirty="0">
                <a:solidFill>
                  <a:srgbClr val="990000"/>
                </a:solidFill>
                <a:latin typeface="Tahoma" charset="0"/>
              </a:rPr>
              <a:t>48 mo.</a:t>
            </a:r>
          </a:p>
        </p:txBody>
      </p:sp>
      <p:sp>
        <p:nvSpPr>
          <p:cNvPr id="94" name="Flowchart: Decision 93"/>
          <p:cNvSpPr>
            <a:spLocks noChangeAspect="1"/>
          </p:cNvSpPr>
          <p:nvPr/>
        </p:nvSpPr>
        <p:spPr>
          <a:xfrm>
            <a:off x="4896037" y="2375159"/>
            <a:ext cx="583748" cy="381000"/>
          </a:xfrm>
          <a:prstGeom prst="flowChartDecision">
            <a:avLst/>
          </a:prstGeom>
          <a:solidFill>
            <a:schemeClr val="l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8580" tIns="34290" rIns="68580" bIns="34290" rtlCol="0" anchor="ctr">
            <a:noAutofit/>
          </a:bodyPr>
          <a:lstStyle/>
          <a:p>
            <a:pPr algn="ctr"/>
            <a:r>
              <a:rPr lang="en-US" sz="600" dirty="0" smtClean="0"/>
              <a:t>Genomics</a:t>
            </a:r>
            <a:endParaRPr lang="en-US" sz="600" dirty="0"/>
          </a:p>
        </p:txBody>
      </p:sp>
      <p:sp>
        <p:nvSpPr>
          <p:cNvPr id="96" name="Text Box 15"/>
          <p:cNvSpPr txBox="1">
            <a:spLocks noChangeArrowheads="1"/>
          </p:cNvSpPr>
          <p:nvPr/>
        </p:nvSpPr>
        <p:spPr bwMode="auto">
          <a:xfrm>
            <a:off x="7543800" y="1774826"/>
            <a:ext cx="1447800" cy="159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80" tIns="34290" rIns="68580" bIns="34290">
            <a:spAutoFit/>
          </a:bodyPr>
          <a:lstStyle/>
          <a:p>
            <a:pPr algn="ctr" eaLnBrk="0" hangingPunct="0"/>
            <a:r>
              <a:rPr lang="en-US" sz="1100" dirty="0" smtClean="0">
                <a:latin typeface="Tahoma" charset="0"/>
              </a:rPr>
              <a:t>Generation 1</a:t>
            </a:r>
          </a:p>
          <a:p>
            <a:pPr algn="ctr" eaLnBrk="0" hangingPunct="0"/>
            <a:r>
              <a:rPr lang="en-US" sz="1100" dirty="0" smtClean="0">
                <a:latin typeface="Tahoma" charset="0"/>
              </a:rPr>
              <a:t>Creation of Edited Founder Sires &amp; Dams (Most Heterozygous),</a:t>
            </a:r>
          </a:p>
          <a:p>
            <a:pPr algn="ctr" eaLnBrk="0" hangingPunct="0"/>
            <a:r>
              <a:rPr lang="en-US" sz="1100" dirty="0" smtClean="0">
                <a:latin typeface="Tahoma" charset="0"/>
              </a:rPr>
              <a:t>Likely little selection pressure on genomics</a:t>
            </a:r>
          </a:p>
          <a:p>
            <a:pPr algn="ctr" eaLnBrk="0" hangingPunct="0"/>
            <a:r>
              <a:rPr lang="en-US" sz="1100" dirty="0" smtClean="0">
                <a:latin typeface="Tahoma" charset="0"/>
              </a:rPr>
              <a:t>Due to pop. size</a:t>
            </a:r>
            <a:endParaRPr lang="en-US" sz="1100" dirty="0">
              <a:latin typeface="Tahoma" charset="0"/>
            </a:endParaRPr>
          </a:p>
        </p:txBody>
      </p:sp>
      <p:sp>
        <p:nvSpPr>
          <p:cNvPr id="97" name="Rectangle 16"/>
          <p:cNvSpPr>
            <a:spLocks noChangeArrowheads="1"/>
          </p:cNvSpPr>
          <p:nvPr/>
        </p:nvSpPr>
        <p:spPr bwMode="auto">
          <a:xfrm>
            <a:off x="7326306" y="1700808"/>
            <a:ext cx="1674850" cy="220444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endParaRPr lang="en-US"/>
          </a:p>
        </p:txBody>
      </p:sp>
      <p:sp>
        <p:nvSpPr>
          <p:cNvPr id="98" name="Text Box 15"/>
          <p:cNvSpPr txBox="1">
            <a:spLocks noChangeArrowheads="1"/>
          </p:cNvSpPr>
          <p:nvPr/>
        </p:nvSpPr>
        <p:spPr bwMode="auto">
          <a:xfrm>
            <a:off x="7500958" y="4381507"/>
            <a:ext cx="1447800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80" tIns="34290" rIns="68580" bIns="34290">
            <a:spAutoFit/>
          </a:bodyPr>
          <a:lstStyle/>
          <a:p>
            <a:pPr algn="ctr" eaLnBrk="0" hangingPunct="0"/>
            <a:r>
              <a:rPr lang="en-US" sz="1100" dirty="0" smtClean="0">
                <a:latin typeface="Tahoma" charset="0"/>
              </a:rPr>
              <a:t>Generation 2</a:t>
            </a:r>
          </a:p>
          <a:p>
            <a:pPr algn="ctr" eaLnBrk="0" hangingPunct="0"/>
            <a:r>
              <a:rPr lang="en-US" sz="1100" dirty="0" smtClean="0">
                <a:latin typeface="Tahoma" charset="0"/>
              </a:rPr>
              <a:t>Creation of Homozygous Males to Market</a:t>
            </a:r>
            <a:endParaRPr lang="en-US" sz="1100" dirty="0">
              <a:latin typeface="Tahoma" charset="0"/>
            </a:endParaRPr>
          </a:p>
        </p:txBody>
      </p:sp>
      <p:sp>
        <p:nvSpPr>
          <p:cNvPr id="99" name="Rectangle 16"/>
          <p:cNvSpPr>
            <a:spLocks noChangeArrowheads="1"/>
          </p:cNvSpPr>
          <p:nvPr/>
        </p:nvSpPr>
        <p:spPr bwMode="auto">
          <a:xfrm>
            <a:off x="7358082" y="4191005"/>
            <a:ext cx="1676400" cy="147478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655676" y="3933057"/>
            <a:ext cx="5022558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b="1" dirty="0" smtClean="0"/>
              <a:t>Roughly lag of about $150 NM behind as a min.!</a:t>
            </a:r>
          </a:p>
          <a:p>
            <a:r>
              <a:rPr lang="en-US" b="1" dirty="0" smtClean="0"/>
              <a:t>Targets should justify the give up on genetic gain on other economically important traits!  </a:t>
            </a:r>
            <a:endParaRPr lang="en-US" b="1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1366839" y="2720977"/>
            <a:ext cx="531139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304800" y="1087625"/>
            <a:ext cx="8280935" cy="2673640"/>
            <a:chOff x="228600" y="304800"/>
            <a:chExt cx="8686800" cy="2743200"/>
          </a:xfrm>
        </p:grpSpPr>
        <p:pic>
          <p:nvPicPr>
            <p:cNvPr id="9728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8600" y="304800"/>
              <a:ext cx="8686800" cy="188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28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42340" y="1857375"/>
              <a:ext cx="12954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285" name="Picture 5" descr="Caribou Biosciences, Inc.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21811" y="2190750"/>
              <a:ext cx="3234906" cy="857250"/>
            </a:xfrm>
            <a:prstGeom prst="rect">
              <a:avLst/>
            </a:prstGeom>
            <a:noFill/>
          </p:spPr>
        </p:pic>
      </p:grpSp>
      <p:grpSp>
        <p:nvGrpSpPr>
          <p:cNvPr id="3" name="Group 13"/>
          <p:cNvGrpSpPr/>
          <p:nvPr/>
        </p:nvGrpSpPr>
        <p:grpSpPr>
          <a:xfrm>
            <a:off x="102980" y="5037776"/>
            <a:ext cx="8640595" cy="1655516"/>
            <a:chOff x="1" y="3313808"/>
            <a:chExt cx="9816737" cy="1867792"/>
          </a:xfrm>
        </p:grpSpPr>
        <p:grpSp>
          <p:nvGrpSpPr>
            <p:cNvPr id="4" name="Group 11"/>
            <p:cNvGrpSpPr/>
            <p:nvPr/>
          </p:nvGrpSpPr>
          <p:grpSpPr>
            <a:xfrm>
              <a:off x="1" y="3313808"/>
              <a:ext cx="9816737" cy="1867792"/>
              <a:chOff x="1" y="3313808"/>
              <a:chExt cx="9816737" cy="1867792"/>
            </a:xfrm>
          </p:grpSpPr>
          <p:pic>
            <p:nvPicPr>
              <p:cNvPr id="97286" name="Picture 6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" y="3657600"/>
                <a:ext cx="866228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7287" name="Picture 7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8521998" y="3313808"/>
                <a:ext cx="1294740" cy="1019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1076324" y="4416731"/>
              <a:ext cx="111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July 28, 2016</a:t>
              </a:r>
              <a:endParaRPr lang="en-US" sz="1200" dirty="0"/>
            </a:p>
          </p:txBody>
        </p:sp>
      </p:grpSp>
      <p:sp>
        <p:nvSpPr>
          <p:cNvPr id="12" name="Rectangle 2"/>
          <p:cNvSpPr>
            <a:spLocks noGrp="1"/>
          </p:cNvSpPr>
          <p:nvPr>
            <p:ph type="title"/>
          </p:nvPr>
        </p:nvSpPr>
        <p:spPr>
          <a:xfrm>
            <a:off x="609601" y="173225"/>
            <a:ext cx="7729538" cy="9144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Franklin Gothic Medium" pitchFamily="34" charset="0"/>
              </a:rPr>
              <a:t>Genus – External collaborations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67137" y="4071486"/>
            <a:ext cx="3236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RenOVAte Bio</a:t>
            </a:r>
          </a:p>
          <a:p>
            <a:r>
              <a:rPr lang="en-US" sz="2000" dirty="0" smtClean="0"/>
              <a:t> Dr. Bhanu P. Telugu, CEO</a:t>
            </a:r>
            <a:endParaRPr lang="en-US" sz="2000" dirty="0"/>
          </a:p>
        </p:txBody>
      </p:sp>
      <p:pic>
        <p:nvPicPr>
          <p:cNvPr id="15" name="Picture 2" descr="C:\Users\mcigan\AppData\Local\Microsoft\Windows\Temporary Internet Files\Content.Outlook\2JZH5IN6\IMG_4578.jpg"/>
          <p:cNvPicPr>
            <a:picLocks noChangeAspect="1" noChangeArrowheads="1"/>
          </p:cNvPicPr>
          <p:nvPr/>
        </p:nvPicPr>
        <p:blipFill>
          <a:blip r:embed="rId7" cstate="print"/>
          <a:srcRect r="1673" b="15055"/>
          <a:stretch>
            <a:fillRect/>
          </a:stretch>
        </p:blipFill>
        <p:spPr bwMode="auto">
          <a:xfrm>
            <a:off x="304800" y="2412155"/>
            <a:ext cx="2546193" cy="293288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984575" y="2227489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May 18, 2016</a:t>
            </a:r>
            <a:endParaRPr lang="en-US" sz="1400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27433" y="5818023"/>
            <a:ext cx="981778" cy="88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issues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Regulations and policies</a:t>
            </a:r>
            <a:endParaRPr lang="en-GB" dirty="0"/>
          </a:p>
          <a:p>
            <a:r>
              <a:rPr lang="en-GB" dirty="0" smtClean="0"/>
              <a:t>Social acceptance</a:t>
            </a:r>
          </a:p>
          <a:p>
            <a:r>
              <a:rPr lang="en-GB" dirty="0" smtClean="0"/>
              <a:t>Health effects</a:t>
            </a:r>
          </a:p>
          <a:p>
            <a:r>
              <a:rPr lang="en-GB" dirty="0" smtClean="0"/>
              <a:t>Environmental effects</a:t>
            </a:r>
          </a:p>
          <a:p>
            <a:r>
              <a:rPr lang="en-GB" dirty="0" smtClean="0"/>
              <a:t>Moral concerns</a:t>
            </a:r>
          </a:p>
          <a:p>
            <a:r>
              <a:rPr lang="en-GB" dirty="0" smtClean="0"/>
              <a:t>Social effects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7938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1667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+mn-lt"/>
              </a:rPr>
              <a:t>Summary</a:t>
            </a:r>
            <a:endParaRPr lang="en-US" sz="4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133" y="711200"/>
            <a:ext cx="8864867" cy="4689909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+mn-lt"/>
              </a:rPr>
              <a:t>Gene editing is a tool </a:t>
            </a:r>
            <a:r>
              <a:rPr lang="en-US" sz="2000" smtClean="0">
                <a:latin typeface="+mn-lt"/>
              </a:rPr>
              <a:t>for </a:t>
            </a:r>
            <a:r>
              <a:rPr lang="en-US" sz="2000" smtClean="0">
                <a:latin typeface="+mn-lt"/>
              </a:rPr>
              <a:t>Ag-accelerated </a:t>
            </a:r>
            <a:r>
              <a:rPr lang="en-US" sz="2000" dirty="0" smtClean="0">
                <a:latin typeface="+mn-lt"/>
              </a:rPr>
              <a:t>breeding</a:t>
            </a:r>
            <a:endParaRPr lang="en-GB" sz="2000" dirty="0" smtClean="0">
              <a:latin typeface="+mn-lt"/>
            </a:endParaRPr>
          </a:p>
          <a:p>
            <a:r>
              <a:rPr lang="en-GB" sz="2000" dirty="0" smtClean="0">
                <a:latin typeface="+mn-lt"/>
              </a:rPr>
              <a:t>Genome-edited livestock differ from GM animals as no recombinant DNA is integrated into the animal genome.</a:t>
            </a:r>
            <a:endParaRPr lang="en-US" sz="2000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New technology advances have made gene edited animals much easier to create and there are numerous examples </a:t>
            </a:r>
          </a:p>
          <a:p>
            <a:r>
              <a:rPr lang="en-US" sz="2000" dirty="0" smtClean="0">
                <a:latin typeface="+mn-lt"/>
              </a:rPr>
              <a:t>Opportunity</a:t>
            </a:r>
          </a:p>
          <a:p>
            <a:pPr lvl="1"/>
            <a:r>
              <a:rPr lang="en-US" sz="2000" dirty="0" smtClean="0">
                <a:latin typeface="+mn-lt"/>
              </a:rPr>
              <a:t>Farmer benefits</a:t>
            </a:r>
          </a:p>
          <a:p>
            <a:pPr lvl="1"/>
            <a:r>
              <a:rPr lang="en-US" sz="2000" dirty="0" smtClean="0">
                <a:latin typeface="+mn-lt"/>
              </a:rPr>
              <a:t>Animal benefits</a:t>
            </a:r>
          </a:p>
          <a:p>
            <a:pPr lvl="1"/>
            <a:r>
              <a:rPr lang="en-US" sz="2000" dirty="0" smtClean="0">
                <a:latin typeface="+mn-lt"/>
              </a:rPr>
              <a:t>System benefits </a:t>
            </a:r>
          </a:p>
          <a:p>
            <a:r>
              <a:rPr lang="en-US" sz="2000" dirty="0" smtClean="0">
                <a:latin typeface="+mn-lt"/>
              </a:rPr>
              <a:t>Challenges</a:t>
            </a:r>
          </a:p>
          <a:p>
            <a:pPr lvl="1"/>
            <a:r>
              <a:rPr lang="en-US" sz="2000" dirty="0" smtClean="0">
                <a:latin typeface="+mn-lt"/>
              </a:rPr>
              <a:t>Inherent biology of system</a:t>
            </a:r>
          </a:p>
          <a:p>
            <a:pPr lvl="1"/>
            <a:r>
              <a:rPr lang="en-US" sz="2000" dirty="0" smtClean="0">
                <a:latin typeface="+mn-lt"/>
              </a:rPr>
              <a:t>Genetic gain &gt; Genetic lag</a:t>
            </a:r>
          </a:p>
          <a:p>
            <a:r>
              <a:rPr lang="en-US" sz="2000" dirty="0" smtClean="0">
                <a:latin typeface="+mn-lt"/>
              </a:rPr>
              <a:t>Maximize benefit by deploying into the most advanced </a:t>
            </a:r>
            <a:r>
              <a:rPr lang="en-US" sz="2000" dirty="0" err="1" smtClean="0">
                <a:latin typeface="+mn-lt"/>
              </a:rPr>
              <a:t>germplasm</a:t>
            </a:r>
            <a:endParaRPr lang="en-GB" sz="2000" dirty="0" smtClean="0">
              <a:latin typeface="+mn-lt"/>
            </a:endParaRPr>
          </a:p>
          <a:p>
            <a:r>
              <a:rPr lang="en-GB" sz="2000" dirty="0" smtClean="0">
                <a:latin typeface="+mn-lt"/>
              </a:rPr>
              <a:t>Regulatory issues must be resolved first before being able to market any gene-edited animals.</a:t>
            </a:r>
            <a:endParaRPr lang="en-US" sz="20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613525" cy="7921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Genus details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893239"/>
            <a:ext cx="8229600" cy="43243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UK headquartered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Historically three distinct business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Genus</a:t>
            </a:r>
          </a:p>
          <a:p>
            <a:pPr lvl="2"/>
            <a:r>
              <a:rPr lang="en-US" sz="2000" dirty="0" smtClean="0"/>
              <a:t> UK “milk marketing board” made private by Thatcher Administration</a:t>
            </a:r>
          </a:p>
          <a:p>
            <a:pPr lvl="2"/>
            <a:endParaRPr lang="en-US" sz="2000" dirty="0" smtClean="0"/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PIC </a:t>
            </a:r>
          </a:p>
          <a:p>
            <a:pPr lvl="2"/>
            <a:r>
              <a:rPr lang="en-US" sz="2000" dirty="0" smtClean="0"/>
              <a:t>Pig Improvement Company UK founded but US based today</a:t>
            </a:r>
          </a:p>
          <a:p>
            <a:pPr lvl="2"/>
            <a:endParaRPr lang="en-US" sz="2000" b="1" dirty="0" smtClean="0"/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ABS Global Inc</a:t>
            </a:r>
          </a:p>
          <a:p>
            <a:pPr lvl="2"/>
            <a:r>
              <a:rPr lang="en-US" sz="2000" dirty="0" smtClean="0"/>
              <a:t>(US Based) “AI company”</a:t>
            </a:r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0765" y="2015067"/>
            <a:ext cx="822166" cy="3424561"/>
            <a:chOff x="228600" y="2808599"/>
            <a:chExt cx="822166" cy="34245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228600" y="2808599"/>
              <a:ext cx="822166" cy="650881"/>
            </a:xfrm>
            <a:prstGeom prst="rect">
              <a:avLst/>
            </a:prstGeom>
          </p:spPr>
        </p:pic>
        <p:pic>
          <p:nvPicPr>
            <p:cNvPr id="7" name="Picture 6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68390" y="4360275"/>
              <a:ext cx="442491" cy="623205"/>
            </a:xfrm>
            <a:prstGeom prst="rect">
              <a:avLst/>
            </a:prstGeom>
          </p:spPr>
        </p:pic>
        <p:pic>
          <p:nvPicPr>
            <p:cNvPr id="8" name="Picture 7"/>
            <p:cNvPicPr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35" y="5609955"/>
              <a:ext cx="623205" cy="6232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23850"/>
            <a:ext cx="7413625" cy="792163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Genus Products and Technology Platform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screen"/>
          <a:srcRect t="1754" r="2631" b="2985"/>
          <a:stretch>
            <a:fillRect/>
          </a:stretch>
        </p:blipFill>
        <p:spPr bwMode="auto">
          <a:xfrm>
            <a:off x="226573" y="1406047"/>
            <a:ext cx="8349868" cy="526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eop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123" y="1496158"/>
            <a:ext cx="26384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3548" y="3200400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6357" y="972938"/>
            <a:ext cx="3595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10 </a:t>
            </a:r>
            <a:r>
              <a:rPr lang="en-GB" sz="2400" dirty="0" smtClean="0"/>
              <a:t>billion people </a:t>
            </a:r>
            <a:r>
              <a:rPr lang="en-GB" sz="2400" dirty="0"/>
              <a:t>by 2050</a:t>
            </a:r>
          </a:p>
        </p:txBody>
      </p:sp>
      <p:sp>
        <p:nvSpPr>
          <p:cNvPr id="6" name="Rectangle 5"/>
          <p:cNvSpPr/>
          <p:nvPr/>
        </p:nvSpPr>
        <p:spPr>
          <a:xfrm>
            <a:off x="3305636" y="2677180"/>
            <a:ext cx="2166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/>
              <a:t>Climate </a:t>
            </a:r>
            <a:r>
              <a:rPr lang="en-GB" sz="2400" dirty="0"/>
              <a:t>change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1200" y="4429780"/>
            <a:ext cx="2901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/>
              <a:t>Shortage </a:t>
            </a:r>
            <a:r>
              <a:rPr lang="en-GB" sz="2400" dirty="0"/>
              <a:t>of resources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GB" dirty="0" smtClean="0"/>
              <a:t>Feeding the World</a:t>
            </a:r>
            <a:endParaRPr lang="en-GB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02923" y="4943475"/>
            <a:ext cx="184387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613255"/>
            <a:ext cx="1912694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3501434" y="1981200"/>
            <a:ext cx="613366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82618" y="1828800"/>
            <a:ext cx="321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70% increase in food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96553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3375"/>
            <a:ext cx="6613525" cy="7921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Improved milk production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" name="Group 76"/>
          <p:cNvGrpSpPr/>
          <p:nvPr/>
        </p:nvGrpSpPr>
        <p:grpSpPr>
          <a:xfrm>
            <a:off x="278803" y="1515530"/>
            <a:ext cx="8596297" cy="4268753"/>
            <a:chOff x="278803" y="1515530"/>
            <a:chExt cx="8596297" cy="4268753"/>
          </a:xfrm>
        </p:grpSpPr>
        <p:grpSp>
          <p:nvGrpSpPr>
            <p:cNvPr id="4" name="Group 44"/>
            <p:cNvGrpSpPr/>
            <p:nvPr/>
          </p:nvGrpSpPr>
          <p:grpSpPr>
            <a:xfrm>
              <a:off x="701746" y="1515530"/>
              <a:ext cx="857026" cy="2215466"/>
              <a:chOff x="1110935" y="3245272"/>
              <a:chExt cx="509766" cy="1441540"/>
            </a:xfrm>
          </p:grpSpPr>
          <p:pic>
            <p:nvPicPr>
              <p:cNvPr id="26626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10935" y="3245272"/>
                <a:ext cx="432048" cy="307385"/>
              </a:xfrm>
              <a:prstGeom prst="rect">
                <a:avLst/>
              </a:prstGeom>
              <a:noFill/>
            </p:spPr>
          </p:pic>
          <p:pic>
            <p:nvPicPr>
              <p:cNvPr id="6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26175" y="3521874"/>
                <a:ext cx="432048" cy="307385"/>
              </a:xfrm>
              <a:prstGeom prst="rect">
                <a:avLst/>
              </a:prstGeom>
              <a:noFill/>
            </p:spPr>
          </p:pic>
          <p:pic>
            <p:nvPicPr>
              <p:cNvPr id="7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42933" y="3790405"/>
                <a:ext cx="432048" cy="307385"/>
              </a:xfrm>
              <a:prstGeom prst="rect">
                <a:avLst/>
              </a:prstGeom>
              <a:noFill/>
            </p:spPr>
          </p:pic>
          <p:pic>
            <p:nvPicPr>
              <p:cNvPr id="8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88653" y="4379427"/>
                <a:ext cx="432048" cy="307385"/>
              </a:xfrm>
              <a:prstGeom prst="rect">
                <a:avLst/>
              </a:prstGeom>
              <a:noFill/>
            </p:spPr>
          </p:pic>
          <p:pic>
            <p:nvPicPr>
              <p:cNvPr id="9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85989" y="4103579"/>
                <a:ext cx="432048" cy="307385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Group 45"/>
            <p:cNvGrpSpPr/>
            <p:nvPr/>
          </p:nvGrpSpPr>
          <p:grpSpPr>
            <a:xfrm>
              <a:off x="1895010" y="1940632"/>
              <a:ext cx="831404" cy="1790364"/>
              <a:chOff x="2166081" y="3557733"/>
              <a:chExt cx="494526" cy="1164938"/>
            </a:xfrm>
          </p:grpSpPr>
          <p:pic>
            <p:nvPicPr>
              <p:cNvPr id="36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166081" y="3557733"/>
                <a:ext cx="432048" cy="307385"/>
              </a:xfrm>
              <a:prstGeom prst="rect">
                <a:avLst/>
              </a:prstGeom>
              <a:noFill/>
            </p:spPr>
          </p:pic>
          <p:pic>
            <p:nvPicPr>
              <p:cNvPr id="37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182839" y="3826264"/>
                <a:ext cx="432048" cy="307385"/>
              </a:xfrm>
              <a:prstGeom prst="rect">
                <a:avLst/>
              </a:prstGeom>
              <a:noFill/>
            </p:spPr>
          </p:pic>
          <p:pic>
            <p:nvPicPr>
              <p:cNvPr id="38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28559" y="4415286"/>
                <a:ext cx="432048" cy="307385"/>
              </a:xfrm>
              <a:prstGeom prst="rect">
                <a:avLst/>
              </a:prstGeom>
              <a:noFill/>
            </p:spPr>
          </p:pic>
          <p:pic>
            <p:nvPicPr>
              <p:cNvPr id="39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25895" y="4139438"/>
                <a:ext cx="432048" cy="307385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Group 46"/>
            <p:cNvGrpSpPr/>
            <p:nvPr/>
          </p:nvGrpSpPr>
          <p:grpSpPr>
            <a:xfrm>
              <a:off x="3108087" y="2353331"/>
              <a:ext cx="803230" cy="1377665"/>
              <a:chOff x="3366180" y="3844194"/>
              <a:chExt cx="477768" cy="896407"/>
            </a:xfrm>
          </p:grpSpPr>
          <p:pic>
            <p:nvPicPr>
              <p:cNvPr id="40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366180" y="3844194"/>
                <a:ext cx="432048" cy="307385"/>
              </a:xfrm>
              <a:prstGeom prst="rect">
                <a:avLst/>
              </a:prstGeom>
              <a:noFill/>
            </p:spPr>
          </p:pic>
          <p:pic>
            <p:nvPicPr>
              <p:cNvPr id="41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411900" y="4433216"/>
                <a:ext cx="432048" cy="307385"/>
              </a:xfrm>
              <a:prstGeom prst="rect">
                <a:avLst/>
              </a:prstGeom>
              <a:noFill/>
            </p:spPr>
          </p:pic>
          <p:pic>
            <p:nvPicPr>
              <p:cNvPr id="42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409236" y="4157368"/>
                <a:ext cx="432048" cy="307385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Group 47"/>
            <p:cNvGrpSpPr/>
            <p:nvPr/>
          </p:nvGrpSpPr>
          <p:grpSpPr>
            <a:xfrm>
              <a:off x="4340216" y="2834641"/>
              <a:ext cx="730844" cy="896356"/>
              <a:chOff x="4682224" y="4121509"/>
              <a:chExt cx="434712" cy="583233"/>
            </a:xfrm>
          </p:grpSpPr>
          <p:pic>
            <p:nvPicPr>
              <p:cNvPr id="43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684888" y="4397357"/>
                <a:ext cx="432048" cy="307385"/>
              </a:xfrm>
              <a:prstGeom prst="rect">
                <a:avLst/>
              </a:prstGeom>
              <a:noFill/>
            </p:spPr>
          </p:pic>
          <p:pic>
            <p:nvPicPr>
              <p:cNvPr id="44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682224" y="4121509"/>
                <a:ext cx="432048" cy="307385"/>
              </a:xfrm>
              <a:prstGeom prst="rect">
                <a:avLst/>
              </a:prstGeom>
              <a:noFill/>
            </p:spPr>
          </p:pic>
        </p:grpSp>
        <p:pic>
          <p:nvPicPr>
            <p:cNvPr id="26628" name="Picture 4" descr="https://princeofcaliph.files.wordpress.com/2010/07/glass_of_milk_op_317x600a13.jpg?w=158&amp;h=3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6266" y="4289073"/>
              <a:ext cx="727987" cy="1377646"/>
            </a:xfrm>
            <a:prstGeom prst="rect">
              <a:avLst/>
            </a:prstGeom>
            <a:noFill/>
          </p:spPr>
        </p:pic>
        <p:pic>
          <p:nvPicPr>
            <p:cNvPr id="50" name="Picture 4" descr="https://princeofcaliph.files.wordpress.com/2010/07/glass_of_milk_op_317x600a13.jpg?w=158&amp;h=3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92038" y="4307002"/>
              <a:ext cx="727987" cy="1377646"/>
            </a:xfrm>
            <a:prstGeom prst="rect">
              <a:avLst/>
            </a:prstGeom>
            <a:noFill/>
          </p:spPr>
        </p:pic>
        <p:pic>
          <p:nvPicPr>
            <p:cNvPr id="51" name="Picture 4" descr="https://princeofcaliph.files.wordpress.com/2010/07/glass_of_milk_op_317x600a13.jpg?w=158&amp;h=3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91028" y="4289073"/>
              <a:ext cx="727987" cy="1377646"/>
            </a:xfrm>
            <a:prstGeom prst="rect">
              <a:avLst/>
            </a:prstGeom>
            <a:noFill/>
          </p:spPr>
        </p:pic>
        <p:pic>
          <p:nvPicPr>
            <p:cNvPr id="52" name="Picture 4" descr="https://princeofcaliph.files.wordpress.com/2010/07/glass_of_milk_op_317x600a13.jpg?w=158&amp;h=3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6964" y="4289073"/>
              <a:ext cx="727987" cy="1377646"/>
            </a:xfrm>
            <a:prstGeom prst="rect">
              <a:avLst/>
            </a:prstGeom>
            <a:noFill/>
          </p:spPr>
        </p:pic>
        <p:pic>
          <p:nvPicPr>
            <p:cNvPr id="53" name="Picture 4" descr="https://princeofcaliph.files.wordpress.com/2010/07/glass_of_milk_op_317x600a13.jpg?w=158&amp;h=300"/>
            <p:cNvPicPr>
              <a:picLocks noChangeAspect="1" noChangeArrowheads="1"/>
            </p:cNvPicPr>
            <p:nvPr/>
          </p:nvPicPr>
          <p:blipFill>
            <a:blip r:embed="rId3" cstate="print"/>
            <a:srcRect t="72685"/>
            <a:stretch>
              <a:fillRect/>
            </a:stretch>
          </p:blipFill>
          <p:spPr bwMode="auto">
            <a:xfrm>
              <a:off x="2070435" y="5294733"/>
              <a:ext cx="727987" cy="376299"/>
            </a:xfrm>
            <a:prstGeom prst="rect">
              <a:avLst/>
            </a:prstGeom>
            <a:noFill/>
          </p:spPr>
        </p:pic>
        <p:pic>
          <p:nvPicPr>
            <p:cNvPr id="54" name="Picture 4" descr="https://princeofcaliph.files.wordpress.com/2010/07/glass_of_milk_op_317x600a13.jpg?w=158&amp;h=300"/>
            <p:cNvPicPr>
              <a:picLocks noChangeAspect="1" noChangeArrowheads="1"/>
            </p:cNvPicPr>
            <p:nvPr/>
          </p:nvPicPr>
          <p:blipFill>
            <a:blip r:embed="rId3" cstate="print"/>
            <a:srcRect t="56094"/>
            <a:stretch>
              <a:fillRect/>
            </a:stretch>
          </p:blipFill>
          <p:spPr bwMode="auto">
            <a:xfrm>
              <a:off x="3313840" y="5106476"/>
              <a:ext cx="727987" cy="604866"/>
            </a:xfrm>
            <a:prstGeom prst="rect">
              <a:avLst/>
            </a:prstGeom>
            <a:noFill/>
          </p:spPr>
        </p:pic>
        <p:pic>
          <p:nvPicPr>
            <p:cNvPr id="55" name="Picture 4" descr="https://princeofcaliph.files.wordpress.com/2010/07/glass_of_milk_op_317x600a13.jpg?w=158&amp;h=300"/>
            <p:cNvPicPr>
              <a:picLocks noChangeAspect="1" noChangeArrowheads="1"/>
            </p:cNvPicPr>
            <p:nvPr/>
          </p:nvPicPr>
          <p:blipFill>
            <a:blip r:embed="rId3" cstate="print"/>
            <a:srcRect t="26072"/>
            <a:stretch>
              <a:fillRect/>
            </a:stretch>
          </p:blipFill>
          <p:spPr bwMode="auto">
            <a:xfrm>
              <a:off x="4584676" y="4765817"/>
              <a:ext cx="727987" cy="1018466"/>
            </a:xfrm>
            <a:prstGeom prst="rect">
              <a:avLst/>
            </a:prstGeom>
            <a:noFill/>
          </p:spPr>
        </p:pic>
        <p:cxnSp>
          <p:nvCxnSpPr>
            <p:cNvPr id="57" name="Straight Connector 56"/>
            <p:cNvCxnSpPr/>
            <p:nvPr/>
          </p:nvCxnSpPr>
          <p:spPr>
            <a:xfrm>
              <a:off x="278803" y="4145639"/>
              <a:ext cx="51905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19017" y="3705830"/>
              <a:ext cx="609600" cy="421341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4855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1944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4855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23858" y="3723759"/>
              <a:ext cx="609600" cy="421341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4855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2009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4855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grpSp>
          <p:nvGrpSpPr>
            <p:cNvPr id="12" name="Group 72"/>
            <p:cNvGrpSpPr/>
            <p:nvPr/>
          </p:nvGrpSpPr>
          <p:grpSpPr>
            <a:xfrm>
              <a:off x="5702810" y="3763922"/>
              <a:ext cx="537880" cy="224117"/>
              <a:chOff x="6096002" y="4742331"/>
              <a:chExt cx="286869" cy="1524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6096002" y="4742331"/>
                <a:ext cx="286869" cy="0"/>
              </a:xfrm>
              <a:prstGeom prst="line">
                <a:avLst/>
              </a:prstGeom>
              <a:ln w="920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6096002" y="4894731"/>
                <a:ext cx="286869" cy="0"/>
              </a:xfrm>
              <a:prstGeom prst="line">
                <a:avLst/>
              </a:prstGeom>
              <a:ln w="920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>
              <a:off x="6360500" y="3456432"/>
              <a:ext cx="25146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>
                  <a:solidFill>
                    <a:srgbClr val="004855"/>
                  </a:solidFill>
                  <a:latin typeface="+mj-lt"/>
                  <a:ea typeface="+mj-ea"/>
                  <a:cs typeface="+mj-cs"/>
                </a:rPr>
                <a:t>60% fewer cows</a:t>
              </a:r>
            </a:p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>
                  <a:solidFill>
                    <a:srgbClr val="004855"/>
                  </a:solidFill>
                  <a:latin typeface="+mj-lt"/>
                  <a:ea typeface="+mj-ea"/>
                  <a:cs typeface="+mj-cs"/>
                </a:rPr>
                <a:t>60% more milk 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4855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5669280" y="6419088"/>
            <a:ext cx="2679192" cy="3108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855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USDA,</a:t>
            </a:r>
            <a:r>
              <a:rPr kumimoji="0" lang="en-US" sz="1200" b="1" i="0" u="none" strike="noStrike" kern="1200" cap="none" spc="0" normalizeH="0" noProof="0" dirty="0" smtClean="0">
                <a:ln>
                  <a:noFill/>
                </a:ln>
                <a:solidFill>
                  <a:srgbClr val="004855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1200" b="1" noProof="0" dirty="0" smtClean="0">
                <a:solidFill>
                  <a:srgbClr val="004855"/>
                </a:solidFill>
                <a:latin typeface="+mj-lt"/>
                <a:ea typeface="+mj-ea"/>
                <a:cs typeface="+mj-cs"/>
              </a:rPr>
              <a:t>Innovation Center for US Dairy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4855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581" y="5522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Advances in animal breeding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82888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Advances in genotyping and sequencing of genomes</a:t>
            </a:r>
          </a:p>
          <a:p>
            <a:endParaRPr lang="en-US" sz="2000" dirty="0" smtClean="0"/>
          </a:p>
          <a:p>
            <a:r>
              <a:rPr lang="en-US" sz="2000" dirty="0" smtClean="0"/>
              <a:t>Development and application of genomic selection (the most important breakthrough since BLUP in 1940s)</a:t>
            </a:r>
          </a:p>
          <a:p>
            <a:endParaRPr lang="en-US" sz="2000" dirty="0" smtClean="0"/>
          </a:p>
          <a:p>
            <a:pPr marL="347663" indent="-347663">
              <a:spcAft>
                <a:spcPts val="3000"/>
              </a:spcAft>
            </a:pPr>
            <a:r>
              <a:rPr lang="en-US" sz="2000" dirty="0" smtClean="0"/>
              <a:t>Since 2009 genomics has dramatically changed dairy cattle breeding</a:t>
            </a:r>
            <a:endParaRPr lang="en-US" sz="2000" dirty="0" smtClean="0">
              <a:solidFill>
                <a:srgbClr val="00563F"/>
              </a:solidFill>
            </a:endParaRPr>
          </a:p>
          <a:p>
            <a:pPr marL="347663" indent="-347663">
              <a:spcAft>
                <a:spcPts val="600"/>
              </a:spcAft>
            </a:pPr>
            <a:r>
              <a:rPr lang="en-US" sz="2000" dirty="0" smtClean="0"/>
              <a:t>Genomic research is ongoing</a:t>
            </a:r>
          </a:p>
          <a:p>
            <a:pPr marL="685800" lvl="1" indent="-287338">
              <a:spcAft>
                <a:spcPts val="600"/>
              </a:spcAft>
            </a:pPr>
            <a:r>
              <a:rPr lang="en-US" sz="2000" dirty="0" smtClean="0"/>
              <a:t>Detect causative genetic variants</a:t>
            </a:r>
          </a:p>
          <a:p>
            <a:pPr marL="685800" lvl="1" indent="-287338">
              <a:spcAft>
                <a:spcPts val="600"/>
              </a:spcAft>
            </a:pPr>
            <a:r>
              <a:rPr lang="en-US" sz="2000" dirty="0" smtClean="0"/>
              <a:t>Find more </a:t>
            </a:r>
            <a:r>
              <a:rPr lang="en-US" sz="2000" dirty="0" err="1" smtClean="0"/>
              <a:t>haplotypes</a:t>
            </a:r>
            <a:r>
              <a:rPr lang="en-US" sz="2000" dirty="0" smtClean="0"/>
              <a:t> that affect fertility</a:t>
            </a:r>
          </a:p>
          <a:p>
            <a:pPr marL="685800" lvl="1" indent="-287338">
              <a:spcAft>
                <a:spcPts val="600"/>
              </a:spcAft>
            </a:pPr>
            <a:r>
              <a:rPr lang="en-US" sz="2000" dirty="0" smtClean="0"/>
              <a:t>Improve accuracy and reduce bias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>
                <a:latin typeface="Franklin Gothic Medium" pitchFamily="34" charset="0"/>
              </a:rPr>
              <a:t>Progress/Genetic Trend in U.S. </a:t>
            </a:r>
            <a:r>
              <a:rPr lang="en-US" b="0" dirty="0" smtClean="0"/>
              <a:t>Holsteins</a:t>
            </a:r>
            <a:r>
              <a:rPr lang="en-US" b="0" dirty="0" smtClean="0">
                <a:latin typeface="Franklin Gothic Medium" pitchFamily="34" charset="0"/>
              </a:rPr>
              <a:t/>
            </a:r>
            <a:br>
              <a:rPr lang="en-US" b="0" dirty="0" smtClean="0">
                <a:latin typeface="Franklin Gothic Medium" pitchFamily="34" charset="0"/>
              </a:rPr>
            </a:br>
            <a:endParaRPr lang="en-US" b="0" dirty="0">
              <a:latin typeface="Franklin Gothic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22402"/>
            <a:ext cx="2209800" cy="3657600"/>
          </a:xfrm>
        </p:spPr>
        <p:txBody>
          <a:bodyPr>
            <a:noAutofit/>
          </a:bodyPr>
          <a:lstStyle/>
          <a:p>
            <a:r>
              <a:rPr lang="en-US" sz="1400" dirty="0" smtClean="0">
                <a:latin typeface="+mn-lt"/>
              </a:rPr>
              <a:t>For cows born in 1990 to 2009, the average genetic progress in U.S. Holsteins was $23 Net Merit (NM) per year</a:t>
            </a:r>
          </a:p>
          <a:p>
            <a:endParaRPr lang="en-US" sz="1400" dirty="0" smtClean="0">
              <a:latin typeface="+mn-lt"/>
            </a:endParaRPr>
          </a:p>
          <a:p>
            <a:r>
              <a:rPr lang="en-US" sz="1400" dirty="0" smtClean="0">
                <a:latin typeface="+mn-lt"/>
              </a:rPr>
              <a:t>Since genomics, cows born since 2009, the average genetic progress has been $46 NM per year – twice the progress!</a:t>
            </a:r>
          </a:p>
          <a:p>
            <a:endParaRPr lang="en-US" sz="1400" dirty="0" smtClean="0">
              <a:latin typeface="+mn-lt"/>
            </a:endParaRPr>
          </a:p>
          <a:p>
            <a:r>
              <a:rPr lang="en-US" sz="1400" dirty="0" smtClean="0">
                <a:latin typeface="+mn-lt"/>
              </a:rPr>
              <a:t>The progress is driven by the high merit of the sires</a:t>
            </a:r>
            <a:endParaRPr lang="en-US" sz="1400" dirty="0">
              <a:latin typeface="+mn-lt"/>
            </a:endParaRPr>
          </a:p>
        </p:txBody>
      </p:sp>
      <p:pic>
        <p:nvPicPr>
          <p:cNvPr id="1026" name="Picture 2" descr="https://www.cdcb.us/ARSWeb/dynamic/trend/1604/hn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6956" y="1196752"/>
            <a:ext cx="5591678" cy="4032448"/>
          </a:xfrm>
          <a:prstGeom prst="rect">
            <a:avLst/>
          </a:prstGeom>
          <a:noFill/>
        </p:spPr>
      </p:pic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359533" y="5658683"/>
            <a:ext cx="4213333" cy="4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Calibri" pitchFamily="34" charset="0"/>
                <a:cs typeface="Times New Roman" pitchFamily="18" charset="0"/>
              </a:rPr>
              <a:t> reference </a:t>
            </a:r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Times New Roman" pitchFamily="18" charset="0"/>
                <a:hlinkClick r:id="rId3"/>
              </a:rPr>
              <a:t>https://www.uscdcb.com/eval/summary/trend.cfm?R_Menu=HO.nm#StartBody</a:t>
            </a:r>
            <a:endParaRPr lang="en-US" sz="5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40" y="518512"/>
            <a:ext cx="3769895" cy="517108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need new methods of increasing agricultural products, crops and animals with minimal impact on environment </a:t>
            </a:r>
          </a:p>
          <a:p>
            <a:endParaRPr lang="en-US" sz="2400" dirty="0"/>
          </a:p>
          <a:p>
            <a:r>
              <a:rPr lang="en-US" sz="2400" dirty="0"/>
              <a:t>The idea of editing genomes has been around since 1970s. Last few years, </a:t>
            </a:r>
            <a:r>
              <a:rPr lang="en-US" sz="2400" dirty="0" smtClean="0"/>
              <a:t>several </a:t>
            </a:r>
            <a:r>
              <a:rPr lang="en-US" sz="2400" dirty="0"/>
              <a:t>important advances in editing </a:t>
            </a:r>
            <a:r>
              <a:rPr lang="en-US" sz="2400" dirty="0" smtClean="0"/>
              <a:t>techniques occurred.</a:t>
            </a:r>
            <a:endParaRPr lang="en-US" sz="2400" dirty="0"/>
          </a:p>
          <a:p>
            <a:endParaRPr lang="en-GB" sz="2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4968052" y="903727"/>
            <a:ext cx="3651015" cy="40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10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S new template">
  <a:themeElements>
    <a:clrScheme name="ABS Global Theme">
      <a:dk1>
        <a:srgbClr val="040000"/>
      </a:dk1>
      <a:lt1>
        <a:sysClr val="window" lastClr="FFFFFF"/>
      </a:lt1>
      <a:dk2>
        <a:srgbClr val="1F497D"/>
      </a:dk2>
      <a:lt2>
        <a:srgbClr val="EEECE1"/>
      </a:lt2>
      <a:accent1>
        <a:srgbClr val="7D9BC1"/>
      </a:accent1>
      <a:accent2>
        <a:srgbClr val="BA0C2F"/>
      </a:accent2>
      <a:accent3>
        <a:srgbClr val="646569"/>
      </a:accent3>
      <a:accent4>
        <a:srgbClr val="A9A8A9"/>
      </a:accent4>
      <a:accent5>
        <a:srgbClr val="5F452B"/>
      </a:accent5>
      <a:accent6>
        <a:srgbClr val="BE955B"/>
      </a:accent6>
      <a:hlink>
        <a:srgbClr val="1D4F91"/>
      </a:hlink>
      <a:folHlink>
        <a:srgbClr val="A9A8A8"/>
      </a:folHlink>
    </a:clrScheme>
    <a:fontScheme name="ABS Global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685800" indent="-685800" defTabSz="293934" eaLnBrk="0" hangingPunct="0">
          <a:spcBef>
            <a:spcPts val="900"/>
          </a:spcBef>
          <a:buSzPct val="102000"/>
          <a:tabLst>
            <a:tab pos="291893" algn="l"/>
            <a:tab pos="685846" algn="l"/>
            <a:tab pos="879760" algn="l"/>
            <a:tab pos="1173694" algn="l"/>
            <a:tab pos="1467628" algn="l"/>
            <a:tab pos="1761562" algn="l"/>
            <a:tab pos="2055496" algn="l"/>
            <a:tab pos="2349430" algn="l"/>
            <a:tab pos="2643364" algn="l"/>
            <a:tab pos="2937298" algn="l"/>
            <a:tab pos="3231231" algn="l"/>
            <a:tab pos="3525165" algn="l"/>
            <a:tab pos="3919118" algn="l"/>
            <a:tab pos="4113033" algn="l"/>
            <a:tab pos="4406967" algn="l"/>
            <a:tab pos="4700901" algn="l"/>
            <a:tab pos="4994835" algn="l"/>
            <a:tab pos="5288769" algn="l"/>
            <a:tab pos="5582703" algn="l"/>
            <a:tab pos="5876636" algn="l"/>
          </a:tabLst>
          <a:defRPr dirty="0" smtClean="0">
            <a:latin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ABS new template</Template>
  <TotalTime>1904</TotalTime>
  <Words>1176</Words>
  <Application>Microsoft Office PowerPoint</Application>
  <PresentationFormat>On-screen Show (4:3)</PresentationFormat>
  <Paragraphs>243</Paragraphs>
  <Slides>26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ABS new template</vt:lpstr>
      <vt:lpstr>Gene Editing and its Role in Dairy</vt:lpstr>
      <vt:lpstr>Slide 2</vt:lpstr>
      <vt:lpstr>Genus details</vt:lpstr>
      <vt:lpstr>Genus Products and Technology Platform</vt:lpstr>
      <vt:lpstr>Feeding the World</vt:lpstr>
      <vt:lpstr>Improved milk production</vt:lpstr>
      <vt:lpstr>Advances in animal breeding</vt:lpstr>
      <vt:lpstr>Progress/Genetic Trend in U.S. Holsteins </vt:lpstr>
      <vt:lpstr>Slide 9</vt:lpstr>
      <vt:lpstr>Transgenesis vs. genome editing</vt:lpstr>
      <vt:lpstr>Slide 11</vt:lpstr>
      <vt:lpstr>Gene editing to improve health: CRISPR Cas9</vt:lpstr>
      <vt:lpstr>Gene Editing  in Agriculture</vt:lpstr>
      <vt:lpstr>Genus Approach</vt:lpstr>
      <vt:lpstr>Two Technology Examples: Porcine &amp; Bovine</vt:lpstr>
      <vt:lpstr>Gene-edited Porcine</vt:lpstr>
      <vt:lpstr>Slide 17</vt:lpstr>
      <vt:lpstr>Bovine Example: “Shipping Fever”/  BRD</vt:lpstr>
      <vt:lpstr>Slide 19</vt:lpstr>
      <vt:lpstr>Examples of gene edited agricultural applications in food animal species</vt:lpstr>
      <vt:lpstr>Slide 21</vt:lpstr>
      <vt:lpstr>Challenges (within our business)</vt:lpstr>
      <vt:lpstr>Dairy Animal Timeline - Example</vt:lpstr>
      <vt:lpstr>Genus – External collaborations</vt:lpstr>
      <vt:lpstr>Application issues</vt:lpstr>
      <vt:lpstr>Summary</vt:lpstr>
    </vt:vector>
  </TitlesOfParts>
  <Company>Genus, plc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CRD F1 trial</dc:title>
  <dc:creator>Gabi Marquez</dc:creator>
  <cp:lastModifiedBy>Yalda  Zare</cp:lastModifiedBy>
  <cp:revision>143</cp:revision>
  <dcterms:created xsi:type="dcterms:W3CDTF">2016-05-12T20:06:23Z</dcterms:created>
  <dcterms:modified xsi:type="dcterms:W3CDTF">2017-12-13T22:31:27Z</dcterms:modified>
</cp:coreProperties>
</file>